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Default Extension="pdf" ContentType="application/pdf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7" r:id="rId1"/>
    <p:sldMasterId id="2147483723" r:id="rId2"/>
    <p:sldMasterId id="2147483739" r:id="rId3"/>
    <p:sldMasterId id="2147483735" r:id="rId4"/>
    <p:sldMasterId id="2147483743" r:id="rId5"/>
  </p:sldMasterIdLst>
  <p:notesMasterIdLst>
    <p:notesMasterId r:id="rId84"/>
  </p:notesMasterIdLst>
  <p:sldIdLst>
    <p:sldId id="256" r:id="rId6"/>
    <p:sldId id="336" r:id="rId7"/>
    <p:sldId id="344" r:id="rId8"/>
    <p:sldId id="337" r:id="rId9"/>
    <p:sldId id="349" r:id="rId10"/>
    <p:sldId id="345" r:id="rId11"/>
    <p:sldId id="338" r:id="rId12"/>
    <p:sldId id="339" r:id="rId13"/>
    <p:sldId id="271" r:id="rId14"/>
    <p:sldId id="340" r:id="rId15"/>
    <p:sldId id="261" r:id="rId16"/>
    <p:sldId id="262" r:id="rId17"/>
    <p:sldId id="263" r:id="rId18"/>
    <p:sldId id="265" r:id="rId19"/>
    <p:sldId id="264" r:id="rId20"/>
    <p:sldId id="266" r:id="rId21"/>
    <p:sldId id="346" r:id="rId22"/>
    <p:sldId id="270" r:id="rId23"/>
    <p:sldId id="272" r:id="rId24"/>
    <p:sldId id="273" r:id="rId25"/>
    <p:sldId id="274" r:id="rId26"/>
    <p:sldId id="275" r:id="rId27"/>
    <p:sldId id="347" r:id="rId28"/>
    <p:sldId id="348" r:id="rId29"/>
    <p:sldId id="276" r:id="rId30"/>
    <p:sldId id="277" r:id="rId31"/>
    <p:sldId id="279" r:id="rId32"/>
    <p:sldId id="280" r:id="rId33"/>
    <p:sldId id="281" r:id="rId34"/>
    <p:sldId id="282" r:id="rId35"/>
    <p:sldId id="284" r:id="rId36"/>
    <p:sldId id="283" r:id="rId37"/>
    <p:sldId id="285" r:id="rId38"/>
    <p:sldId id="287" r:id="rId39"/>
    <p:sldId id="288" r:id="rId40"/>
    <p:sldId id="289" r:id="rId41"/>
    <p:sldId id="292" r:id="rId42"/>
    <p:sldId id="293" r:id="rId43"/>
    <p:sldId id="290" r:id="rId44"/>
    <p:sldId id="294" r:id="rId45"/>
    <p:sldId id="295" r:id="rId46"/>
    <p:sldId id="296" r:id="rId47"/>
    <p:sldId id="291" r:id="rId48"/>
    <p:sldId id="297" r:id="rId49"/>
    <p:sldId id="299" r:id="rId50"/>
    <p:sldId id="300" r:id="rId51"/>
    <p:sldId id="301" r:id="rId52"/>
    <p:sldId id="304" r:id="rId53"/>
    <p:sldId id="305" r:id="rId54"/>
    <p:sldId id="306" r:id="rId55"/>
    <p:sldId id="302" r:id="rId56"/>
    <p:sldId id="308" r:id="rId57"/>
    <p:sldId id="307" r:id="rId58"/>
    <p:sldId id="311" r:id="rId59"/>
    <p:sldId id="309" r:id="rId60"/>
    <p:sldId id="310" r:id="rId61"/>
    <p:sldId id="331" r:id="rId62"/>
    <p:sldId id="314" r:id="rId63"/>
    <p:sldId id="316" r:id="rId64"/>
    <p:sldId id="315" r:id="rId65"/>
    <p:sldId id="312" r:id="rId66"/>
    <p:sldId id="317" r:id="rId67"/>
    <p:sldId id="333" r:id="rId68"/>
    <p:sldId id="318" r:id="rId69"/>
    <p:sldId id="328" r:id="rId70"/>
    <p:sldId id="319" r:id="rId71"/>
    <p:sldId id="320" r:id="rId72"/>
    <p:sldId id="327" r:id="rId73"/>
    <p:sldId id="322" r:id="rId74"/>
    <p:sldId id="334" r:id="rId75"/>
    <p:sldId id="335" r:id="rId76"/>
    <p:sldId id="321" r:id="rId77"/>
    <p:sldId id="323" r:id="rId78"/>
    <p:sldId id="324" r:id="rId79"/>
    <p:sldId id="325" r:id="rId80"/>
    <p:sldId id="326" r:id="rId81"/>
    <p:sldId id="329" r:id="rId82"/>
    <p:sldId id="330" r:id="rId83"/>
  </p:sldIdLst>
  <p:sldSz cx="9144000" cy="6858000" type="screen4x3"/>
  <p:notesSz cx="6858000" cy="9144000"/>
  <p:custDataLst>
    <p:tags r:id="rId8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D72B8"/>
    <a:srgbClr val="CC0000"/>
    <a:srgbClr val="3076CF"/>
    <a:srgbClr val="00FF00"/>
    <a:srgbClr val="529BFF"/>
    <a:srgbClr val="A0C0D0"/>
    <a:srgbClr val="8CBFFF"/>
    <a:srgbClr val="94BADA"/>
    <a:srgbClr val="92A9D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5" autoAdjust="0"/>
    <p:restoredTop sz="94660"/>
  </p:normalViewPr>
  <p:slideViewPr>
    <p:cSldViewPr snapToGrid="0" snapToObjects="1" showGuides="1">
      <p:cViewPr>
        <p:scale>
          <a:sx n="75" d="100"/>
          <a:sy n="75" d="100"/>
        </p:scale>
        <p:origin x="-822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slide" Target="slides/slide71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tags" Target="tags/tag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4E2FCD-7E46-452F-8ECD-ABC7E8266E72}" type="datetimeFigureOut">
              <a:rPr lang="de-DE" smtClean="0"/>
              <a:pPr/>
              <a:t>15.11.2011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BF99C-4378-4B62-85AB-76E5E21C8D55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Easy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accumulate</a:t>
            </a:r>
            <a:r>
              <a:rPr lang="de-DE" dirty="0" smtClean="0"/>
              <a:t> </a:t>
            </a:r>
            <a:r>
              <a:rPr lang="de-DE" dirty="0" err="1" smtClean="0"/>
              <a:t>motion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14</a:t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baseline="0" dirty="0" smtClean="0"/>
              <a:t>Geom. Primitives </a:t>
            </a:r>
            <a:r>
              <a:rPr lang="de-DE" baseline="0" dirty="0" err="1" smtClean="0"/>
              <a:t>useful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because</a:t>
            </a:r>
            <a:r>
              <a:rPr lang="de-DE" baseline="0" dirty="0" smtClean="0"/>
              <a:t> easy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compute</a:t>
            </a:r>
            <a:endParaRPr lang="de-DE" baseline="0" dirty="0" smtClean="0"/>
          </a:p>
          <a:p>
            <a:r>
              <a:rPr lang="de-DE" baseline="0" dirty="0" smtClean="0"/>
              <a:t>3D: </a:t>
            </a:r>
            <a:r>
              <a:rPr lang="de-DE" baseline="0" dirty="0" err="1" smtClean="0"/>
              <a:t>shape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paramters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usually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inferred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from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image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using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antropometric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data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constrains</a:t>
            </a:r>
            <a:r>
              <a:rPr lang="de-DE" baseline="0" dirty="0" smtClean="0"/>
              <a:t> in an </a:t>
            </a:r>
            <a:r>
              <a:rPr lang="de-DE" baseline="0" dirty="0" err="1" smtClean="0"/>
              <a:t>initilization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stage</a:t>
            </a:r>
            <a:endParaRPr lang="de-DE" baseline="0" dirty="0" smtClean="0"/>
          </a:p>
          <a:p>
            <a:r>
              <a:rPr lang="de-DE" baseline="0" dirty="0" err="1" smtClean="0"/>
              <a:t>andrilucka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46</a:t>
            </a:fld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If</a:t>
            </a:r>
            <a:r>
              <a:rPr lang="de-DE" dirty="0" smtClean="0"/>
              <a:t> </a:t>
            </a:r>
            <a:r>
              <a:rPr lang="de-DE" dirty="0" err="1" smtClean="0"/>
              <a:t>body</a:t>
            </a:r>
            <a:r>
              <a:rPr lang="de-DE" dirty="0" smtClean="0"/>
              <a:t> </a:t>
            </a:r>
            <a:r>
              <a:rPr lang="de-DE" dirty="0" err="1" smtClean="0"/>
              <a:t>scans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are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available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47</a:t>
            </a:fld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fill</a:t>
            </a:r>
            <a:r>
              <a:rPr lang="de-DE" dirty="0" smtClean="0"/>
              <a:t> </a:t>
            </a:r>
            <a:r>
              <a:rPr lang="de-DE" dirty="0" err="1" smtClean="0"/>
              <a:t>holes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have</a:t>
            </a:r>
            <a:r>
              <a:rPr lang="de-DE" baseline="0" dirty="0" smtClean="0"/>
              <a:t> a </a:t>
            </a:r>
            <a:r>
              <a:rPr lang="de-DE" baseline="0" dirty="0" err="1" smtClean="0"/>
              <a:t>rigged</a:t>
            </a:r>
            <a:r>
              <a:rPr lang="de-DE" baseline="0" dirty="0" smtClean="0"/>
              <a:t> model </a:t>
            </a:r>
            <a:r>
              <a:rPr lang="de-DE" baseline="0" dirty="0" err="1" smtClean="0"/>
              <a:t>directly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49</a:t>
            </a:fld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Inference</a:t>
            </a:r>
            <a:r>
              <a:rPr lang="de-DE" dirty="0" smtClean="0"/>
              <a:t> </a:t>
            </a:r>
            <a:r>
              <a:rPr lang="de-DE" dirty="0" err="1" smtClean="0"/>
              <a:t>formulated</a:t>
            </a:r>
            <a:r>
              <a:rPr lang="de-DE" dirty="0" smtClean="0"/>
              <a:t> in </a:t>
            </a:r>
            <a:r>
              <a:rPr lang="de-DE" dirty="0" err="1" smtClean="0"/>
              <a:t>probabilistic</a:t>
            </a:r>
            <a:r>
              <a:rPr lang="de-DE" dirty="0" smtClean="0"/>
              <a:t> </a:t>
            </a:r>
            <a:r>
              <a:rPr lang="de-DE" dirty="0" err="1" smtClean="0"/>
              <a:t>terms</a:t>
            </a:r>
            <a:endParaRPr lang="de-DE" dirty="0" smtClean="0"/>
          </a:p>
          <a:p>
            <a:r>
              <a:rPr lang="de-DE" dirty="0" err="1" smtClean="0"/>
              <a:t>Lets</a:t>
            </a:r>
            <a:r>
              <a:rPr lang="de-DE" dirty="0" smtClean="0"/>
              <a:t> </a:t>
            </a:r>
            <a:r>
              <a:rPr lang="de-DE" dirty="0" err="1" smtClean="0"/>
              <a:t>start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with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optimization</a:t>
            </a:r>
            <a:endParaRPr lang="de-DE" baseline="0" dirty="0" smtClean="0"/>
          </a:p>
          <a:p>
            <a:r>
              <a:rPr lang="de-DE" baseline="0" dirty="0" err="1" smtClean="0"/>
              <a:t>We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want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match</a:t>
            </a:r>
            <a:r>
              <a:rPr lang="de-DE" baseline="0" dirty="0" smtClean="0"/>
              <a:t> model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image</a:t>
            </a:r>
            <a:r>
              <a:rPr lang="de-DE" baseline="0" dirty="0" smtClean="0"/>
              <a:t>– 2 </a:t>
            </a:r>
            <a:r>
              <a:rPr lang="de-DE" baseline="0" dirty="0" err="1" smtClean="0"/>
              <a:t>methods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blalblab</a:t>
            </a:r>
            <a:endParaRPr lang="de-D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53</a:t>
            </a:fld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Images </a:t>
            </a:r>
            <a:r>
              <a:rPr lang="de-DE" dirty="0" err="1" smtClean="0"/>
              <a:t>here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55</a:t>
            </a:fld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Optimization</a:t>
            </a:r>
            <a:r>
              <a:rPr lang="de-DE" dirty="0" smtClean="0"/>
              <a:t> </a:t>
            </a:r>
            <a:r>
              <a:rPr lang="de-DE" dirty="0" err="1" smtClean="0"/>
              <a:t>minimize</a:t>
            </a:r>
            <a:r>
              <a:rPr lang="de-DE" dirty="0" smtClean="0"/>
              <a:t> an </a:t>
            </a:r>
            <a:r>
              <a:rPr lang="de-DE" dirty="0" err="1" smtClean="0"/>
              <a:t>error</a:t>
            </a:r>
            <a:r>
              <a:rPr lang="de-DE" dirty="0" smtClean="0"/>
              <a:t>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measures</a:t>
            </a:r>
            <a:r>
              <a:rPr lang="de-DE" dirty="0" smtClean="0"/>
              <a:t> model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image</a:t>
            </a:r>
            <a:r>
              <a:rPr lang="de-DE" baseline="0" dirty="0" smtClean="0"/>
              <a:t> fit</a:t>
            </a:r>
            <a:endParaRPr lang="de-DE" dirty="0" smtClean="0"/>
          </a:p>
          <a:p>
            <a:r>
              <a:rPr lang="de-DE" dirty="0" err="1" smtClean="0"/>
              <a:t>How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optimization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done</a:t>
            </a:r>
            <a:r>
              <a:rPr lang="de-DE" baseline="0" dirty="0" smtClean="0"/>
              <a:t> ?</a:t>
            </a:r>
          </a:p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56</a:t>
            </a:fld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Delta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r,x</a:t>
            </a:r>
            <a:r>
              <a:rPr lang="de-DE" baseline="0" dirty="0" smtClean="0"/>
              <a:t> Delta </a:t>
            </a:r>
            <a:r>
              <a:rPr lang="de-DE" baseline="0" dirty="0" err="1" smtClean="0"/>
              <a:t>ry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59</a:t>
            </a:fld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need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compute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Hessian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matrix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60</a:t>
            </a:fld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Interpret </a:t>
            </a:r>
            <a:r>
              <a:rPr lang="de-DE" dirty="0" err="1" smtClean="0"/>
              <a:t>error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funcion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pixel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intensity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value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differences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64</a:t>
            </a:fld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Particle</a:t>
            </a:r>
            <a:r>
              <a:rPr lang="de-DE" dirty="0" smtClean="0"/>
              <a:t> </a:t>
            </a:r>
            <a:r>
              <a:rPr lang="de-DE" dirty="0" err="1" smtClean="0"/>
              <a:t>filters</a:t>
            </a:r>
            <a:r>
              <a:rPr lang="de-DE" dirty="0" smtClean="0"/>
              <a:t> </a:t>
            </a:r>
            <a:r>
              <a:rPr lang="de-DE" dirty="0" err="1" smtClean="0"/>
              <a:t>make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use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following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first</a:t>
            </a:r>
            <a:r>
              <a:rPr lang="de-DE" baseline="0" dirty="0" smtClean="0"/>
              <a:t> order </a:t>
            </a:r>
            <a:r>
              <a:rPr lang="de-DE" baseline="0" dirty="0" err="1" smtClean="0"/>
              <a:t>markov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chain</a:t>
            </a:r>
            <a:endParaRPr lang="de-DE" dirty="0" smtClean="0"/>
          </a:p>
          <a:p>
            <a:r>
              <a:rPr lang="de-DE" dirty="0" err="1" smtClean="0"/>
              <a:t>Conditional</a:t>
            </a:r>
            <a:r>
              <a:rPr lang="de-DE" dirty="0" smtClean="0"/>
              <a:t> </a:t>
            </a:r>
            <a:r>
              <a:rPr lang="de-DE" dirty="0" err="1" smtClean="0"/>
              <a:t>independence</a:t>
            </a:r>
            <a:r>
              <a:rPr lang="de-DE" dirty="0" smtClean="0"/>
              <a:t>, HMMM, Kalman filter… non-</a:t>
            </a:r>
            <a:r>
              <a:rPr lang="de-DE" dirty="0" err="1" smtClean="0"/>
              <a:t>Gaussian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67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specify the motion of the knee joint as a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rotation about an axis perpendicular to the leg and parallel to the hips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22</a:t>
            </a:fld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Distributions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have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complex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shapes</a:t>
            </a:r>
            <a:r>
              <a:rPr lang="de-DE" baseline="0" dirty="0" smtClean="0"/>
              <a:t>…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68</a:t>
            </a:fld>
            <a:endParaRPr lang="de-D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Mcmc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and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genetic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algorithms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69</a:t>
            </a:fld>
            <a:endParaRPr lang="de-D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Consider</a:t>
            </a:r>
            <a:r>
              <a:rPr lang="de-DE" dirty="0" smtClean="0"/>
              <a:t> </a:t>
            </a:r>
            <a:r>
              <a:rPr lang="de-DE" dirty="0" err="1" smtClean="0"/>
              <a:t>dropping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70</a:t>
            </a:fld>
            <a:endParaRPr lang="de-DE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Consider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dropping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71</a:t>
            </a:fld>
            <a:endParaRPr lang="de-DE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Multiple </a:t>
            </a:r>
            <a:r>
              <a:rPr lang="de-DE" dirty="0" err="1" smtClean="0"/>
              <a:t>poses</a:t>
            </a:r>
            <a:r>
              <a:rPr lang="de-DE" dirty="0" smtClean="0"/>
              <a:t> </a:t>
            </a:r>
            <a:r>
              <a:rPr lang="de-DE" dirty="0" err="1" smtClean="0"/>
              <a:t>project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exact</a:t>
            </a:r>
            <a:r>
              <a:rPr lang="de-DE" baseline="0" dirty="0" smtClean="0"/>
              <a:t> same 2d </a:t>
            </a:r>
            <a:r>
              <a:rPr lang="de-DE" baseline="0" dirty="0" err="1" smtClean="0"/>
              <a:t>projection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73</a:t>
            </a:fld>
            <a:endParaRPr lang="de-D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Scatters</a:t>
            </a:r>
            <a:r>
              <a:rPr lang="de-DE" dirty="0" smtClean="0"/>
              <a:t> </a:t>
            </a:r>
            <a:r>
              <a:rPr lang="de-DE" dirty="0" err="1" smtClean="0"/>
              <a:t>particles</a:t>
            </a:r>
            <a:r>
              <a:rPr lang="de-DE" dirty="0" smtClean="0"/>
              <a:t> </a:t>
            </a:r>
            <a:r>
              <a:rPr lang="de-DE" dirty="0" err="1" smtClean="0"/>
              <a:t>along</a:t>
            </a:r>
            <a:r>
              <a:rPr lang="de-DE" dirty="0" smtClean="0"/>
              <a:t> </a:t>
            </a:r>
            <a:r>
              <a:rPr lang="de-DE" dirty="0" err="1" smtClean="0"/>
              <a:t>most</a:t>
            </a:r>
            <a:r>
              <a:rPr lang="de-DE" dirty="0" smtClean="0"/>
              <a:t> </a:t>
            </a:r>
            <a:r>
              <a:rPr lang="de-DE" dirty="0" err="1" smtClean="0"/>
              <a:t>uncertain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directions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76</a:t>
            </a:fld>
            <a:endParaRPr lang="de-DE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77</a:t>
            </a:fld>
            <a:endParaRPr lang="de-DE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de-DE" dirty="0" err="1" smtClean="0"/>
              <a:t>Provided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initialization</a:t>
            </a:r>
            <a:endParaRPr lang="de-DE" baseline="0" dirty="0" smtClean="0"/>
          </a:p>
          <a:p>
            <a:pPr>
              <a:buFontTx/>
              <a:buChar char="-"/>
            </a:pPr>
            <a:r>
              <a:rPr lang="de-DE" baseline="0" dirty="0" smtClean="0"/>
              <a:t>- </a:t>
            </a:r>
            <a:r>
              <a:rPr lang="de-DE" baseline="0" dirty="0" err="1" smtClean="0"/>
              <a:t>coupled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with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discriminative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refine</a:t>
            </a:r>
            <a:r>
              <a:rPr lang="de-DE" baseline="0" dirty="0" smtClean="0"/>
              <a:t> </a:t>
            </a:r>
          </a:p>
          <a:p>
            <a:r>
              <a:rPr lang="de-DE" dirty="0" err="1" smtClean="0"/>
              <a:t>Discriminative</a:t>
            </a:r>
            <a:r>
              <a:rPr lang="de-DE" dirty="0" smtClean="0"/>
              <a:t> </a:t>
            </a:r>
            <a:r>
              <a:rPr lang="de-DE" dirty="0" err="1" smtClean="0"/>
              <a:t>which</a:t>
            </a:r>
            <a:r>
              <a:rPr lang="de-DE" dirty="0" smtClean="0"/>
              <a:t> will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explained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next</a:t>
            </a:r>
            <a:r>
              <a:rPr lang="de-DE" dirty="0" smtClean="0"/>
              <a:t> talk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78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specify the motion of the knee joint as a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rotation about an axis perpendicular to the leg and parallel to the hips</a:t>
            </a:r>
            <a:endParaRPr lang="de-DE" smtClean="0"/>
          </a:p>
        </p:txBody>
      </p:sp>
      <p:sp>
        <p:nvSpPr>
          <p:cNvPr id="83972" name="Slide Number Placeholder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b"/>
          <a:lstStyle/>
          <a:p>
            <a:pPr algn="r" defTabSz="456491"/>
            <a:fld id="{72C1BB63-55DD-4ABF-B45B-1C68A4028F95}" type="slidenum">
              <a:rPr lang="de-DE" sz="1200">
                <a:latin typeface="Calibri" pitchFamily="34" charset="0"/>
              </a:rPr>
              <a:pPr algn="r" defTabSz="456491"/>
              <a:t>23</a:t>
            </a:fld>
            <a:endParaRPr lang="de-DE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specify the motion of the knee joint as a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rotation about an axis perpendicular to the leg and parallel to the hips</a:t>
            </a:r>
            <a:endParaRPr lang="de-DE" dirty="0" smtClean="0"/>
          </a:p>
        </p:txBody>
      </p:sp>
      <p:sp>
        <p:nvSpPr>
          <p:cNvPr id="84996" name="Slide Number Placeholder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b"/>
          <a:lstStyle/>
          <a:p>
            <a:pPr algn="r" defTabSz="456491"/>
            <a:fld id="{9EDF9035-7584-4AA1-8953-C8BCE95B35A6}" type="slidenum">
              <a:rPr lang="de-DE" sz="1200">
                <a:latin typeface="Calibri" pitchFamily="34" charset="0"/>
              </a:rPr>
              <a:pPr algn="r" defTabSz="456491"/>
              <a:t>24</a:t>
            </a:fld>
            <a:endParaRPr lang="de-DE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Coment</a:t>
            </a:r>
            <a:r>
              <a:rPr lang="de-DE" baseline="0" dirty="0" smtClean="0"/>
              <a:t> on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hat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25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Consider</a:t>
            </a:r>
            <a:r>
              <a:rPr lang="de-DE" baseline="0" dirty="0" smtClean="0"/>
              <a:t> a </a:t>
            </a:r>
            <a:r>
              <a:rPr lang="de-DE" baseline="0" dirty="0" err="1" smtClean="0"/>
              <a:t>point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rotating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about</a:t>
            </a:r>
            <a:r>
              <a:rPr lang="de-DE" baseline="0" dirty="0" smtClean="0"/>
              <a:t> an </a:t>
            </a:r>
            <a:r>
              <a:rPr lang="de-DE" baseline="0" dirty="0" err="1" smtClean="0"/>
              <a:t>axis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following</a:t>
            </a:r>
            <a:r>
              <a:rPr lang="de-DE" baseline="0" dirty="0" smtClean="0"/>
              <a:t> a </a:t>
            </a:r>
            <a:r>
              <a:rPr lang="de-DE" baseline="0" dirty="0" err="1" smtClean="0"/>
              <a:t>trajectory</a:t>
            </a:r>
            <a:r>
              <a:rPr lang="de-DE" baseline="0" dirty="0" smtClean="0"/>
              <a:t> in time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26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Comment </a:t>
            </a:r>
            <a:r>
              <a:rPr lang="de-DE" dirty="0" err="1" smtClean="0"/>
              <a:t>that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configuration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dependent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39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Show </a:t>
            </a:r>
            <a:r>
              <a:rPr lang="de-DE" dirty="0" err="1" smtClean="0"/>
              <a:t>video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moving</a:t>
            </a:r>
            <a:r>
              <a:rPr lang="de-DE" dirty="0" smtClean="0"/>
              <a:t> </a:t>
            </a:r>
            <a:r>
              <a:rPr lang="de-DE" dirty="0" err="1" smtClean="0"/>
              <a:t>paramteres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43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Comment </a:t>
            </a:r>
            <a:r>
              <a:rPr lang="de-DE" dirty="0" err="1" smtClean="0"/>
              <a:t>column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zero</a:t>
            </a:r>
            <a:r>
              <a:rPr lang="de-DE" dirty="0" smtClean="0"/>
              <a:t> </a:t>
            </a:r>
            <a:r>
              <a:rPr lang="de-DE" dirty="0" err="1" smtClean="0"/>
              <a:t>if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joint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not </a:t>
            </a:r>
            <a:r>
              <a:rPr lang="de-DE" dirty="0" err="1" smtClean="0"/>
              <a:t>influencing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BF99C-4378-4B62-85AB-76E5E21C8D55}" type="slidenum">
              <a:rPr lang="de-DE" smtClean="0"/>
              <a:pPr/>
              <a:t>44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 hasCustomPrompt="1"/>
          </p:nvPr>
        </p:nvSpPr>
        <p:spPr>
          <a:xfrm>
            <a:off x="725062" y="1407356"/>
            <a:ext cx="6760351" cy="778051"/>
          </a:xfrm>
          <a:prstGeom prst="rect">
            <a:avLst/>
          </a:prstGeom>
        </p:spPr>
        <p:txBody>
          <a:bodyPr vert="horz"/>
          <a:lstStyle>
            <a:lvl1pPr algn="l">
              <a:defRPr sz="4000">
                <a:solidFill>
                  <a:srgbClr val="529BFF"/>
                </a:solidFill>
                <a:latin typeface="GFS Neohellenic Bold"/>
                <a:cs typeface="GFS Neohellenic Bold"/>
              </a:defRPr>
            </a:lvl1pPr>
          </a:lstStyle>
          <a:p>
            <a:r>
              <a:rPr lang="de-DE" dirty="0" smtClean="0"/>
              <a:t>Title of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presentation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25062" y="3940863"/>
            <a:ext cx="4438650" cy="1543050"/>
          </a:xfrm>
          <a:prstGeom prst="rect">
            <a:avLst/>
          </a:prstGeom>
        </p:spPr>
        <p:txBody>
          <a:bodyPr vert="horz"/>
          <a:lstStyle>
            <a:lvl1pPr>
              <a:buNone/>
              <a:defRPr>
                <a:solidFill>
                  <a:srgbClr val="DCE6F2"/>
                </a:solidFill>
                <a:latin typeface="GFS Neohellenic Regular"/>
                <a:cs typeface="GFS Neohellenic Regular"/>
              </a:defRPr>
            </a:lvl1pPr>
            <a:lvl2pPr>
              <a:defRPr>
                <a:solidFill>
                  <a:srgbClr val="DCE6F2"/>
                </a:solidFill>
              </a:defRPr>
            </a:lvl2pPr>
            <a:lvl3pPr>
              <a:defRPr>
                <a:solidFill>
                  <a:srgbClr val="DCE6F2"/>
                </a:solidFill>
              </a:defRPr>
            </a:lvl3pPr>
            <a:lvl4pPr>
              <a:defRPr>
                <a:solidFill>
                  <a:srgbClr val="DCE6F2"/>
                </a:solidFill>
              </a:defRPr>
            </a:lvl4pPr>
            <a:lvl5pPr>
              <a:defRPr>
                <a:solidFill>
                  <a:srgbClr val="DCE6F2"/>
                </a:solidFill>
              </a:defRPr>
            </a:lvl5pPr>
          </a:lstStyle>
          <a:p>
            <a:pPr lvl="0"/>
            <a:r>
              <a:rPr lang="de-DE" dirty="0" smtClean="0"/>
              <a:t>Name of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authors</a:t>
            </a:r>
            <a:endParaRPr lang="de-DE" dirty="0" smtClean="0"/>
          </a:p>
          <a:p>
            <a:pPr lvl="0"/>
            <a:endParaRPr lang="de-DE" dirty="0" smtClean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25488" y="2944055"/>
            <a:ext cx="5375458" cy="9144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3200">
                <a:solidFill>
                  <a:srgbClr val="DCE6F2"/>
                </a:solidFill>
                <a:latin typeface="GFS Neohellenic Regular"/>
                <a:cs typeface="GFS Neohellenic Regular"/>
              </a:defRPr>
            </a:lvl1pPr>
            <a:lvl2pPr>
              <a:defRPr sz="3200">
                <a:solidFill>
                  <a:srgbClr val="DCE6F2"/>
                </a:solidFill>
                <a:latin typeface="GFS Neohellenic Regular"/>
                <a:cs typeface="GFS Neohellenic Regular"/>
              </a:defRPr>
            </a:lvl2pPr>
            <a:lvl3pPr>
              <a:defRPr sz="3200">
                <a:solidFill>
                  <a:srgbClr val="DCE6F2"/>
                </a:solidFill>
                <a:latin typeface="GFS Neohellenic Regular"/>
                <a:cs typeface="GFS Neohellenic Regular"/>
              </a:defRPr>
            </a:lvl3pPr>
            <a:lvl4pPr>
              <a:defRPr sz="3200">
                <a:solidFill>
                  <a:srgbClr val="DCE6F2"/>
                </a:solidFill>
                <a:latin typeface="GFS Neohellenic Regular"/>
                <a:cs typeface="GFS Neohellenic Regular"/>
              </a:defRPr>
            </a:lvl4pPr>
            <a:lvl5pPr>
              <a:defRPr sz="3200">
                <a:solidFill>
                  <a:srgbClr val="DCE6F2"/>
                </a:solidFill>
                <a:latin typeface="GFS Neohellenic Regular"/>
                <a:cs typeface="GFS Neohellenic Regular"/>
              </a:defRPr>
            </a:lvl5pPr>
          </a:lstStyle>
          <a:p>
            <a:pPr lvl="0"/>
            <a:r>
              <a:rPr lang="de-DE" dirty="0" smtClean="0"/>
              <a:t>Master Thesis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822872" y="-63111"/>
            <a:ext cx="8229600" cy="632484"/>
          </a:xfrm>
          <a:prstGeom prst="rect">
            <a:avLst/>
          </a:prstGeom>
        </p:spPr>
        <p:txBody>
          <a:bodyPr vert="horz" anchor="ctr"/>
          <a:lstStyle>
            <a:lvl1pPr algn="r">
              <a:defRPr>
                <a:solidFill>
                  <a:schemeClr val="tx2">
                    <a:lumMod val="75000"/>
                  </a:schemeClr>
                </a:solidFill>
                <a:latin typeface="GFS Neohellenic Bold"/>
                <a:cs typeface="GFS Neohellenic Bold"/>
              </a:defRPr>
            </a:lvl1pPr>
          </a:lstStyle>
          <a:p>
            <a:r>
              <a:rPr lang="de-DE" dirty="0" smtClean="0"/>
              <a:t>Title of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chapter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822872" y="-63111"/>
            <a:ext cx="8229600" cy="632484"/>
          </a:xfrm>
          <a:prstGeom prst="rect">
            <a:avLst/>
          </a:prstGeom>
        </p:spPr>
        <p:txBody>
          <a:bodyPr vert="horz" anchor="ctr"/>
          <a:lstStyle>
            <a:lvl1pPr algn="r">
              <a:defRPr>
                <a:solidFill>
                  <a:schemeClr val="tx2">
                    <a:lumMod val="75000"/>
                  </a:schemeClr>
                </a:solidFill>
                <a:latin typeface="GFS Neohellenic Bold"/>
                <a:cs typeface="GFS Neohellenic Bold"/>
              </a:defRPr>
            </a:lvl1pPr>
          </a:lstStyle>
          <a:p>
            <a:r>
              <a:rPr lang="de-DE" dirty="0" smtClean="0"/>
              <a:t>Title of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chapter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822872" y="-107257"/>
            <a:ext cx="8229600" cy="632484"/>
          </a:xfrm>
          <a:prstGeom prst="rect">
            <a:avLst/>
          </a:prstGeom>
        </p:spPr>
        <p:txBody>
          <a:bodyPr vert="horz" anchor="ctr"/>
          <a:lstStyle>
            <a:lvl1pPr algn="r">
              <a:defRPr sz="4000">
                <a:solidFill>
                  <a:srgbClr val="DCE6F2"/>
                </a:solidFill>
                <a:latin typeface="GFS Neohellenic Bold"/>
                <a:cs typeface="GFS Neohellenic Bold"/>
              </a:defRPr>
            </a:lvl1pPr>
          </a:lstStyle>
          <a:p>
            <a:r>
              <a:rPr lang="de-DE" dirty="0" smtClean="0"/>
              <a:t>Title of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chapter</a:t>
            </a:r>
            <a:endParaRPr lang="en-US" dirty="0"/>
          </a:p>
        </p:txBody>
      </p:sp>
      <p:sp>
        <p:nvSpPr>
          <p:cNvPr id="3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3022068" y="6526631"/>
            <a:ext cx="5216525" cy="336550"/>
          </a:xfrm>
          <a:prstGeom prst="rect">
            <a:avLst/>
          </a:prstGeom>
        </p:spPr>
        <p:txBody>
          <a:bodyPr vert="horz" anchor="ctr"/>
          <a:lstStyle>
            <a:lvl1pPr>
              <a:buNone/>
              <a:defRPr sz="2000" baseline="0">
                <a:solidFill>
                  <a:srgbClr val="DCE6F2"/>
                </a:solidFill>
                <a:latin typeface="GFS Neohellenic Regular"/>
                <a:cs typeface="GFS Neohellenic Regular"/>
              </a:defRPr>
            </a:lvl1pPr>
          </a:lstStyle>
          <a:p>
            <a:pPr lvl="0"/>
            <a:r>
              <a:rPr lang="en-US" dirty="0" smtClean="0"/>
              <a:t>Title of the presentation</a:t>
            </a:r>
            <a:endParaRPr lang="en-US" dirty="0"/>
          </a:p>
        </p:txBody>
      </p:sp>
      <p:sp>
        <p:nvSpPr>
          <p:cNvPr id="4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378553" y="6526631"/>
            <a:ext cx="2414586" cy="322954"/>
          </a:xfrm>
          <a:prstGeom prst="rect">
            <a:avLst/>
          </a:prstGeom>
        </p:spPr>
        <p:txBody>
          <a:bodyPr vert="horz" anchor="ctr"/>
          <a:lstStyle>
            <a:lvl1pPr algn="r">
              <a:buNone/>
              <a:defRPr sz="2000" baseline="0">
                <a:solidFill>
                  <a:srgbClr val="529BFF"/>
                </a:solidFill>
                <a:latin typeface="GFS Neohellenic Regular"/>
                <a:cs typeface="GFS Neohellenic Regular"/>
              </a:defRPr>
            </a:lvl1pPr>
          </a:lstStyle>
          <a:p>
            <a:pPr lvl="0"/>
            <a:r>
              <a:rPr lang="en-US" dirty="0" smtClean="0"/>
              <a:t>Name of the presenter</a:t>
            </a:r>
            <a:endParaRPr lang="en-US" dirty="0"/>
          </a:p>
        </p:txBody>
      </p:sp>
      <p:sp>
        <p:nvSpPr>
          <p:cNvPr id="5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8761036" y="6526631"/>
            <a:ext cx="362656" cy="336550"/>
          </a:xfrm>
          <a:prstGeom prst="rect">
            <a:avLst/>
          </a:prstGeom>
        </p:spPr>
        <p:txBody>
          <a:bodyPr vert="horz" anchor="ctr"/>
          <a:lstStyle>
            <a:lvl1pPr>
              <a:buNone/>
              <a:defRPr sz="2000" baseline="0">
                <a:solidFill>
                  <a:srgbClr val="DCE6F2"/>
                </a:solidFill>
                <a:latin typeface="GFS Neohellenic Regular"/>
                <a:cs typeface="GFS Neohellenic Regular"/>
              </a:defRPr>
            </a:lvl1pPr>
          </a:lstStyle>
          <a:p>
            <a:pPr lvl="0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1411209" y="83090"/>
            <a:ext cx="362656" cy="336550"/>
          </a:xfrm>
          <a:prstGeom prst="rect">
            <a:avLst/>
          </a:prstGeom>
        </p:spPr>
        <p:txBody>
          <a:bodyPr vert="horz" anchor="ctr"/>
          <a:lstStyle>
            <a:lvl1pPr>
              <a:buNone/>
              <a:defRPr sz="2000" baseline="0">
                <a:solidFill>
                  <a:srgbClr val="DCE6F2"/>
                </a:solidFill>
                <a:latin typeface="GFS Neohellenic Regular"/>
                <a:cs typeface="GFS Neohellenic Regular"/>
              </a:defRPr>
            </a:lvl1pPr>
          </a:lstStyle>
          <a:p>
            <a:pPr lvl="0"/>
            <a:r>
              <a:rPr lang="en-US" dirty="0" smtClean="0"/>
              <a:t>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822872" y="-63111"/>
            <a:ext cx="8229600" cy="632484"/>
          </a:xfrm>
          <a:prstGeom prst="rect">
            <a:avLst/>
          </a:prstGeom>
        </p:spPr>
        <p:txBody>
          <a:bodyPr vert="horz" anchor="ctr"/>
          <a:lstStyle>
            <a:lvl1pPr algn="r">
              <a:defRPr>
                <a:solidFill>
                  <a:schemeClr val="tx2">
                    <a:lumMod val="75000"/>
                  </a:schemeClr>
                </a:solidFill>
                <a:latin typeface="GFS Neohellenic Bold"/>
                <a:cs typeface="GFS Neohellenic Bold"/>
              </a:defRPr>
            </a:lvl1pPr>
          </a:lstStyle>
          <a:p>
            <a:r>
              <a:rPr lang="de-DE" dirty="0" smtClean="0"/>
              <a:t>Title of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chapter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822872" y="-63111"/>
            <a:ext cx="8229600" cy="632484"/>
          </a:xfrm>
          <a:prstGeom prst="rect">
            <a:avLst/>
          </a:prstGeom>
        </p:spPr>
        <p:txBody>
          <a:bodyPr vert="horz" anchor="ctr"/>
          <a:lstStyle>
            <a:lvl1pPr algn="r">
              <a:defRPr>
                <a:solidFill>
                  <a:srgbClr val="DCE6F2"/>
                </a:solidFill>
                <a:latin typeface="GFS Neohellenic Bold"/>
                <a:cs typeface="GFS Neohellenic Bold"/>
              </a:defRPr>
            </a:lvl1pPr>
          </a:lstStyle>
          <a:p>
            <a:r>
              <a:rPr lang="de-DE" dirty="0" smtClean="0"/>
              <a:t>Title of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chapter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822872" y="-107257"/>
            <a:ext cx="8229600" cy="632484"/>
          </a:xfrm>
          <a:prstGeom prst="rect">
            <a:avLst/>
          </a:prstGeom>
        </p:spPr>
        <p:txBody>
          <a:bodyPr vert="horz" anchor="ctr"/>
          <a:lstStyle>
            <a:lvl1pPr algn="r">
              <a:defRPr>
                <a:solidFill>
                  <a:srgbClr val="DCE6F2"/>
                </a:solidFill>
                <a:latin typeface="GFS Neohellenic Bold"/>
                <a:cs typeface="GFS Neohellenic Bold"/>
              </a:defRPr>
            </a:lvl1pPr>
          </a:lstStyle>
          <a:p>
            <a:r>
              <a:rPr lang="de-DE" dirty="0" smtClean="0"/>
              <a:t>Title of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chapter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822872" y="-107257"/>
            <a:ext cx="8229600" cy="632484"/>
          </a:xfrm>
          <a:prstGeom prst="rect">
            <a:avLst/>
          </a:prstGeom>
        </p:spPr>
        <p:txBody>
          <a:bodyPr vert="horz" anchor="ctr"/>
          <a:lstStyle>
            <a:lvl1pPr algn="r">
              <a:defRPr sz="4000">
                <a:solidFill>
                  <a:srgbClr val="DCE6F2"/>
                </a:solidFill>
                <a:latin typeface="GFS Neohellenic Bold"/>
                <a:cs typeface="GFS Neohellenic Bold"/>
              </a:defRPr>
            </a:lvl1pPr>
          </a:lstStyle>
          <a:p>
            <a:r>
              <a:rPr lang="de-DE" dirty="0" smtClean="0"/>
              <a:t>Title of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chapter</a:t>
            </a:r>
            <a:endParaRPr lang="en-US" dirty="0"/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3022068" y="6526631"/>
            <a:ext cx="5216525" cy="336550"/>
          </a:xfrm>
          <a:prstGeom prst="rect">
            <a:avLst/>
          </a:prstGeom>
        </p:spPr>
        <p:txBody>
          <a:bodyPr vert="horz" anchor="ctr"/>
          <a:lstStyle>
            <a:lvl1pPr>
              <a:buNone/>
              <a:defRPr sz="2000" baseline="0">
                <a:solidFill>
                  <a:srgbClr val="DCE6F2"/>
                </a:solidFill>
                <a:latin typeface="GFS Neohellenic Regular"/>
                <a:cs typeface="GFS Neohellenic Regular"/>
              </a:defRPr>
            </a:lvl1pPr>
          </a:lstStyle>
          <a:p>
            <a:pPr lvl="0"/>
            <a:r>
              <a:rPr lang="en-US" dirty="0" smtClean="0"/>
              <a:t>Title of the presentation</a:t>
            </a:r>
            <a:endParaRPr lang="en-US" dirty="0"/>
          </a:p>
        </p:txBody>
      </p:sp>
      <p:sp>
        <p:nvSpPr>
          <p:cNvPr id="8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378553" y="6526631"/>
            <a:ext cx="2414586" cy="322954"/>
          </a:xfrm>
          <a:prstGeom prst="rect">
            <a:avLst/>
          </a:prstGeom>
        </p:spPr>
        <p:txBody>
          <a:bodyPr vert="horz" anchor="ctr"/>
          <a:lstStyle>
            <a:lvl1pPr algn="r">
              <a:buNone/>
              <a:defRPr sz="2000" baseline="0">
                <a:solidFill>
                  <a:srgbClr val="529BFF"/>
                </a:solidFill>
                <a:latin typeface="GFS Neohellenic Regular"/>
                <a:cs typeface="GFS Neohellenic Regular"/>
              </a:defRPr>
            </a:lvl1pPr>
          </a:lstStyle>
          <a:p>
            <a:pPr lvl="0"/>
            <a:r>
              <a:rPr lang="en-US" dirty="0" smtClean="0"/>
              <a:t>Name of the presenter</a:t>
            </a:r>
            <a:endParaRPr lang="en-US" dirty="0"/>
          </a:p>
        </p:txBody>
      </p:sp>
      <p:sp>
        <p:nvSpPr>
          <p:cNvPr id="9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8761036" y="6526631"/>
            <a:ext cx="362656" cy="336550"/>
          </a:xfrm>
          <a:prstGeom prst="rect">
            <a:avLst/>
          </a:prstGeom>
        </p:spPr>
        <p:txBody>
          <a:bodyPr vert="horz" anchor="ctr"/>
          <a:lstStyle>
            <a:lvl1pPr>
              <a:buNone/>
              <a:defRPr sz="2000" baseline="0">
                <a:solidFill>
                  <a:srgbClr val="DCE6F2"/>
                </a:solidFill>
                <a:latin typeface="GFS Neohellenic Regular"/>
                <a:cs typeface="GFS Neohellenic Regular"/>
              </a:defRPr>
            </a:lvl1pPr>
          </a:lstStyle>
          <a:p>
            <a:pPr lvl="0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0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1411209" y="83090"/>
            <a:ext cx="362656" cy="336550"/>
          </a:xfrm>
          <a:prstGeom prst="rect">
            <a:avLst/>
          </a:prstGeom>
        </p:spPr>
        <p:txBody>
          <a:bodyPr vert="horz" anchor="ctr"/>
          <a:lstStyle>
            <a:lvl1pPr>
              <a:buNone/>
              <a:defRPr sz="2000" baseline="0">
                <a:solidFill>
                  <a:srgbClr val="DCE6F2"/>
                </a:solidFill>
                <a:latin typeface="GFS Neohellenic Regular"/>
                <a:cs typeface="GFS Neohellenic Regular"/>
              </a:defRPr>
            </a:lvl1pPr>
          </a:lstStyle>
          <a:p>
            <a:pPr lvl="0"/>
            <a:r>
              <a:rPr lang="en-US" dirty="0" smtClean="0"/>
              <a:t>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822872" y="-63111"/>
            <a:ext cx="8229600" cy="632484"/>
          </a:xfrm>
          <a:prstGeom prst="rect">
            <a:avLst/>
          </a:prstGeom>
        </p:spPr>
        <p:txBody>
          <a:bodyPr vert="horz" anchor="ctr"/>
          <a:lstStyle>
            <a:lvl1pPr algn="r">
              <a:defRPr>
                <a:solidFill>
                  <a:schemeClr val="tx2">
                    <a:lumMod val="75000"/>
                  </a:schemeClr>
                </a:solidFill>
                <a:latin typeface="GFS Neohellenic Bold"/>
                <a:cs typeface="GFS Neohellenic Bold"/>
              </a:defRPr>
            </a:lvl1pPr>
          </a:lstStyle>
          <a:p>
            <a:r>
              <a:rPr lang="de-DE" dirty="0" smtClean="0"/>
              <a:t>Title of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chapter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822872" y="-63111"/>
            <a:ext cx="8229600" cy="632484"/>
          </a:xfrm>
          <a:prstGeom prst="rect">
            <a:avLst/>
          </a:prstGeom>
        </p:spPr>
        <p:txBody>
          <a:bodyPr vert="horz" anchor="ctr"/>
          <a:lstStyle>
            <a:lvl1pPr algn="r">
              <a:defRPr>
                <a:solidFill>
                  <a:schemeClr val="tx2">
                    <a:lumMod val="75000"/>
                  </a:schemeClr>
                </a:solidFill>
                <a:latin typeface="GFS Neohellenic Bold"/>
                <a:cs typeface="GFS Neohellenic Bold"/>
              </a:defRPr>
            </a:lvl1pPr>
          </a:lstStyle>
          <a:p>
            <a:r>
              <a:rPr lang="de-DE" dirty="0" smtClean="0"/>
              <a:t>Title of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chapter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822872" y="-107257"/>
            <a:ext cx="8229600" cy="632484"/>
          </a:xfrm>
          <a:prstGeom prst="rect">
            <a:avLst/>
          </a:prstGeom>
        </p:spPr>
        <p:txBody>
          <a:bodyPr vert="horz" anchor="ctr"/>
          <a:lstStyle>
            <a:lvl1pPr algn="r">
              <a:defRPr sz="4000">
                <a:solidFill>
                  <a:srgbClr val="DCE6F2"/>
                </a:solidFill>
                <a:latin typeface="GFS Neohellenic Bold"/>
                <a:cs typeface="GFS Neohellenic Bold"/>
              </a:defRPr>
            </a:lvl1pPr>
          </a:lstStyle>
          <a:p>
            <a:r>
              <a:rPr lang="de-DE" dirty="0" smtClean="0"/>
              <a:t>Title of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chapter</a:t>
            </a:r>
            <a:endParaRPr lang="en-US" dirty="0"/>
          </a:p>
        </p:txBody>
      </p:sp>
      <p:sp>
        <p:nvSpPr>
          <p:cNvPr id="3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1411209" y="83090"/>
            <a:ext cx="362656" cy="336550"/>
          </a:xfrm>
          <a:prstGeom prst="rect">
            <a:avLst/>
          </a:prstGeom>
        </p:spPr>
        <p:txBody>
          <a:bodyPr vert="horz" anchor="ctr"/>
          <a:lstStyle>
            <a:lvl1pPr>
              <a:buNone/>
              <a:defRPr sz="2000" baseline="0">
                <a:solidFill>
                  <a:srgbClr val="DCE6F2"/>
                </a:solidFill>
                <a:latin typeface="GFS Neohellenic Regular"/>
                <a:cs typeface="GFS Neohellenic Regular"/>
              </a:defRPr>
            </a:lvl1pPr>
          </a:lstStyle>
          <a:p>
            <a:pPr lvl="0"/>
            <a:r>
              <a:rPr lang="en-US" dirty="0" smtClean="0"/>
              <a:t>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df"/><Relationship Id="rId3" Type="http://schemas.openxmlformats.org/officeDocument/2006/relationships/image" Target="../media/image1.pd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d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3.pdf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.png"/><Relationship Id="rId5" Type="http://schemas.openxmlformats.org/officeDocument/2006/relationships/image" Target="../media/image3.pdf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3.pdf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uh_logo_rgb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6363470" y="-644453"/>
            <a:ext cx="2875788" cy="203217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rot="5400000">
            <a:off x="-2890762" y="3422952"/>
            <a:ext cx="6858000" cy="12096"/>
          </a:xfrm>
          <a:prstGeom prst="line">
            <a:avLst/>
          </a:prstGeom>
          <a:ln>
            <a:solidFill>
              <a:srgbClr val="3D72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TNTlight_morse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8"/>
              <a:srcRect l="20766" t="27826" r="25640" b="40629"/>
              <a:stretch>
                <a:fillRect/>
              </a:stretch>
            </p:blipFill>
          </mc:Choice>
          <mc:Fallback>
            <p:blipFill>
              <a:blip r:embed="rId9"/>
              <a:srcRect l="20766" t="27826" r="25640" b="40629"/>
              <a:stretch>
                <a:fillRect/>
              </a:stretch>
            </p:blipFill>
          </mc:Fallback>
        </mc:AlternateContent>
        <p:spPr>
          <a:xfrm rot="16200000">
            <a:off x="5553475" y="3337149"/>
            <a:ext cx="4802833" cy="21201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24191"/>
            <a:ext cx="9138789" cy="55759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3000" dirty="0" smtClean="0">
                <a:solidFill>
                  <a:srgbClr val="DCE6F2"/>
                </a:solidFill>
                <a:latin typeface="GFS Neohellenic Regular"/>
              </a:rPr>
              <a:t>Title of the chapter</a:t>
            </a:r>
            <a:endParaRPr lang="en-US" sz="3000" dirty="0">
              <a:solidFill>
                <a:srgbClr val="DCE6F2"/>
              </a:solidFill>
              <a:latin typeface="GFS Neohellenic Regular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-24191"/>
            <a:ext cx="9138789" cy="55759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3000" dirty="0">
              <a:solidFill>
                <a:srgbClr val="DCE6F2"/>
              </a:solidFill>
              <a:latin typeface="GFS Neohellenic Regular"/>
            </a:endParaRPr>
          </a:p>
        </p:txBody>
      </p:sp>
      <p:pic>
        <p:nvPicPr>
          <p:cNvPr id="4" name="Picture 3" descr="TNTlight_morse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6"/>
              <a:srcRect l="21058" t="28800" r="26808" b="38682"/>
              <a:stretch>
                <a:fillRect/>
              </a:stretch>
            </p:blipFill>
          </mc:Choice>
          <mc:Fallback>
            <p:blipFill>
              <a:blip r:embed="rId7"/>
              <a:srcRect l="21058" t="28800" r="26808" b="38682"/>
              <a:stretch>
                <a:fillRect/>
              </a:stretch>
            </p:blipFill>
          </mc:Fallback>
        </mc:AlternateContent>
        <p:spPr>
          <a:xfrm>
            <a:off x="57344" y="0"/>
            <a:ext cx="1148103" cy="537097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rot="10800000">
            <a:off x="2" y="533400"/>
            <a:ext cx="9143998" cy="1588"/>
          </a:xfrm>
          <a:prstGeom prst="line">
            <a:avLst/>
          </a:prstGeom>
          <a:ln w="22225" cap="flat" cmpd="sng" algn="ctr">
            <a:solidFill>
              <a:srgbClr val="3D72B8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49" r:id="rId2"/>
    <p:sldLayoutId id="2147483750" r:id="rId3"/>
    <p:sldLayoutId id="2147483751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24191"/>
            <a:ext cx="9138789" cy="55759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3000" dirty="0" smtClean="0">
                <a:solidFill>
                  <a:srgbClr val="DCE6F2"/>
                </a:solidFill>
                <a:latin typeface="GFS Neohellenic Regular"/>
              </a:rPr>
              <a:t>Title of the chapter</a:t>
            </a:r>
            <a:endParaRPr lang="en-US" sz="3000" dirty="0">
              <a:solidFill>
                <a:srgbClr val="DCE6F2"/>
              </a:solidFill>
              <a:latin typeface="GFS Neohellenic Regular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-24191"/>
            <a:ext cx="9138789" cy="55759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3000" dirty="0">
              <a:solidFill>
                <a:srgbClr val="DCE6F2"/>
              </a:solidFill>
              <a:latin typeface="GFS Neohellenic Regular"/>
            </a:endParaRPr>
          </a:p>
        </p:txBody>
      </p:sp>
      <p:pic>
        <p:nvPicPr>
          <p:cNvPr id="4" name="Picture 3" descr="TNTlight_morse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5"/>
              <a:srcRect l="21058" t="28800" r="26808" b="38682"/>
              <a:stretch>
                <a:fillRect/>
              </a:stretch>
            </p:blipFill>
          </mc:Choice>
          <mc:Fallback>
            <p:blipFill>
              <a:blip r:embed="rId6"/>
              <a:srcRect l="21058" t="28800" r="26808" b="38682"/>
              <a:stretch>
                <a:fillRect/>
              </a:stretch>
            </p:blipFill>
          </mc:Fallback>
        </mc:AlternateContent>
        <p:spPr>
          <a:xfrm>
            <a:off x="57344" y="0"/>
            <a:ext cx="1148103" cy="53709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553200"/>
            <a:ext cx="9144001" cy="316670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rgbClr val="DCE6F2"/>
              </a:solidFill>
              <a:latin typeface="GFS Neohellenic Regular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2" y="533400"/>
            <a:ext cx="9143998" cy="1588"/>
          </a:xfrm>
          <a:prstGeom prst="line">
            <a:avLst/>
          </a:prstGeom>
          <a:ln w="22225" cap="flat" cmpd="sng" algn="ctr">
            <a:solidFill>
              <a:srgbClr val="3D72B8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10800000">
            <a:off x="-5209" y="6551612"/>
            <a:ext cx="9143998" cy="1588"/>
          </a:xfrm>
          <a:prstGeom prst="line">
            <a:avLst/>
          </a:prstGeom>
          <a:ln w="22225" cap="flat" cmpd="sng" algn="ctr">
            <a:solidFill>
              <a:srgbClr val="3D72B8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NTlight_morse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5"/>
              <a:srcRect l="21058" t="28800" r="26808" b="38682"/>
              <a:stretch>
                <a:fillRect/>
              </a:stretch>
            </p:blipFill>
          </mc:Choice>
          <mc:Fallback>
            <p:blipFill>
              <a:blip r:embed="rId6"/>
              <a:srcRect l="21058" t="28800" r="26808" b="38682"/>
              <a:stretch>
                <a:fillRect/>
              </a:stretch>
            </p:blipFill>
          </mc:Fallback>
        </mc:AlternateContent>
        <p:spPr>
          <a:xfrm>
            <a:off x="57344" y="0"/>
            <a:ext cx="1148103" cy="537097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rot="10800000">
            <a:off x="2" y="533400"/>
            <a:ext cx="9143998" cy="1588"/>
          </a:xfrm>
          <a:prstGeom prst="line">
            <a:avLst/>
          </a:prstGeom>
          <a:ln w="22225" cap="flat" cmpd="sng" algn="ctr">
            <a:solidFill>
              <a:srgbClr val="3D72B8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NTlight_morse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5"/>
              <a:srcRect l="21058" t="28800" r="26808" b="38682"/>
              <a:stretch>
                <a:fillRect/>
              </a:stretch>
            </p:blipFill>
          </mc:Choice>
          <mc:Fallback>
            <p:blipFill>
              <a:blip r:embed="rId6"/>
              <a:srcRect l="21058" t="28800" r="26808" b="38682"/>
              <a:stretch>
                <a:fillRect/>
              </a:stretch>
            </p:blipFill>
          </mc:Fallback>
        </mc:AlternateContent>
        <p:spPr>
          <a:xfrm>
            <a:off x="57344" y="0"/>
            <a:ext cx="1148103" cy="537097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rot="10800000">
            <a:off x="2" y="533400"/>
            <a:ext cx="9143998" cy="1588"/>
          </a:xfrm>
          <a:prstGeom prst="line">
            <a:avLst/>
          </a:prstGeom>
          <a:ln w="22225" cap="flat" cmpd="sng" algn="ctr">
            <a:solidFill>
              <a:srgbClr val="3D72B8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10800000">
            <a:off x="0" y="6553200"/>
            <a:ext cx="9144002" cy="1588"/>
          </a:xfrm>
          <a:prstGeom prst="line">
            <a:avLst/>
          </a:prstGeom>
          <a:ln w="22225" cap="flat" cmpd="sng" algn="ctr">
            <a:solidFill>
              <a:srgbClr val="3D72B8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0.gif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69.gif"/><Relationship Id="rId5" Type="http://schemas.openxmlformats.org/officeDocument/2006/relationships/image" Target="../media/image68.emf"/><Relationship Id="rId4" Type="http://schemas.openxmlformats.org/officeDocument/2006/relationships/image" Target="../media/image67.emf"/><Relationship Id="rId9" Type="http://schemas.openxmlformats.org/officeDocument/2006/relationships/image" Target="../media/image72.gi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1.gif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70.gif"/><Relationship Id="rId5" Type="http://schemas.openxmlformats.org/officeDocument/2006/relationships/image" Target="../media/image68.emf"/><Relationship Id="rId4" Type="http://schemas.openxmlformats.org/officeDocument/2006/relationships/image" Target="../media/image67.emf"/><Relationship Id="rId9" Type="http://schemas.openxmlformats.org/officeDocument/2006/relationships/image" Target="../media/image7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6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8.png"/><Relationship Id="rId4" Type="http://schemas.openxmlformats.org/officeDocument/2006/relationships/image" Target="../media/image6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8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15.png"/><Relationship Id="rId7" Type="http://schemas.openxmlformats.org/officeDocument/2006/relationships/image" Target="../media/image119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wmf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7" Type="http://schemas.openxmlformats.org/officeDocument/2006/relationships/image" Target="../media/image1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8.png"/><Relationship Id="rId4" Type="http://schemas.openxmlformats.org/officeDocument/2006/relationships/image" Target="../media/image8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8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149.png"/><Relationship Id="rId7" Type="http://schemas.openxmlformats.org/officeDocument/2006/relationships/image" Target="../media/image15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4" Type="http://schemas.openxmlformats.org/officeDocument/2006/relationships/image" Target="../media/image15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165.png"/><Relationship Id="rId3" Type="http://schemas.openxmlformats.org/officeDocument/2006/relationships/image" Target="../media/image155.png"/><Relationship Id="rId7" Type="http://schemas.openxmlformats.org/officeDocument/2006/relationships/image" Target="../media/image159.png"/><Relationship Id="rId12" Type="http://schemas.openxmlformats.org/officeDocument/2006/relationships/image" Target="../media/image164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png"/><Relationship Id="rId11" Type="http://schemas.openxmlformats.org/officeDocument/2006/relationships/image" Target="../media/image163.gif"/><Relationship Id="rId5" Type="http://schemas.openxmlformats.org/officeDocument/2006/relationships/image" Target="../media/image157.png"/><Relationship Id="rId10" Type="http://schemas.openxmlformats.org/officeDocument/2006/relationships/image" Target="../media/image162.png"/><Relationship Id="rId4" Type="http://schemas.openxmlformats.org/officeDocument/2006/relationships/image" Target="../media/image156.png"/><Relationship Id="rId9" Type="http://schemas.openxmlformats.org/officeDocument/2006/relationships/image" Target="../media/image161.png"/><Relationship Id="rId14" Type="http://schemas.openxmlformats.org/officeDocument/2006/relationships/image" Target="../media/image166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Pons\Desktop\ICCV_tutorial\videos\karate_soccer.avi" TargetMode="Externa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0.png"/><Relationship Id="rId4" Type="http://schemas.openxmlformats.org/officeDocument/2006/relationships/image" Target="../media/image168.gi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Pons\Desktop\ICCV_tutorial\manifold_3d_image_co.avi" TargetMode="External"/><Relationship Id="rId6" Type="http://schemas.openxmlformats.org/officeDocument/2006/relationships/image" Target="../media/image170.png"/><Relationship Id="rId5" Type="http://schemas.openxmlformats.org/officeDocument/2006/relationships/image" Target="../media/image168.gif"/><Relationship Id="rId4" Type="http://schemas.openxmlformats.org/officeDocument/2006/relationships/image" Target="../media/image17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Pons\Desktop\ICCV_tutorial\videos\ambig.mpeg" TargetMode="External"/><Relationship Id="rId5" Type="http://schemas.openxmlformats.org/officeDocument/2006/relationships/image" Target="../media/image174.png"/><Relationship Id="rId4" Type="http://schemas.openxmlformats.org/officeDocument/2006/relationships/image" Target="../media/image118.w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19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5062" y="1407356"/>
            <a:ext cx="7099424" cy="778051"/>
          </a:xfrm>
        </p:spPr>
        <p:txBody>
          <a:bodyPr/>
          <a:lstStyle/>
          <a:p>
            <a:r>
              <a:rPr lang="en-US" dirty="0" smtClean="0">
                <a:solidFill>
                  <a:srgbClr val="8CBFFF"/>
                </a:solidFill>
              </a:rPr>
              <a:t>Model Based Pose Estimation</a:t>
            </a:r>
            <a:endParaRPr lang="en-US" dirty="0">
              <a:solidFill>
                <a:srgbClr val="8CBFFF"/>
              </a:solidFill>
            </a:endParaRPr>
          </a:p>
        </p:txBody>
      </p:sp>
      <p:sp>
        <p:nvSpPr>
          <p:cNvPr id="3" name="Title 3"/>
          <p:cNvSpPr txBox="1">
            <a:spLocks/>
          </p:cNvSpPr>
          <p:nvPr/>
        </p:nvSpPr>
        <p:spPr>
          <a:xfrm>
            <a:off x="725062" y="3148779"/>
            <a:ext cx="6760351" cy="2151544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CE6F2"/>
                </a:solidFill>
                <a:effectLst/>
                <a:uLnTx/>
                <a:uFillTx/>
                <a:latin typeface="GFS Neohellenic Bold"/>
                <a:ea typeface="+mj-ea"/>
                <a:cs typeface="GFS Neohellenic Bold"/>
              </a:rPr>
              <a:t>Gerard Pons-Moll and</a:t>
            </a:r>
            <a:r>
              <a:rPr kumimoji="0" lang="en-US" sz="2900" b="0" i="0" u="none" strike="noStrike" kern="1200" cap="none" spc="0" normalizeH="0" noProof="0" dirty="0" smtClean="0">
                <a:ln>
                  <a:noFill/>
                </a:ln>
                <a:solidFill>
                  <a:srgbClr val="DCE6F2"/>
                </a:solidFill>
                <a:effectLst/>
                <a:uLnTx/>
                <a:uFillTx/>
                <a:latin typeface="GFS Neohellenic Bold"/>
                <a:ea typeface="+mj-ea"/>
                <a:cs typeface="GFS Neohellenic Bold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DCE6F2"/>
                </a:solidFill>
                <a:effectLst/>
                <a:uLnTx/>
                <a:uFillTx/>
                <a:latin typeface="GFS Neohellenic Bold"/>
                <a:ea typeface="+mj-ea"/>
                <a:cs typeface="GFS Neohellenic Bold"/>
              </a:rPr>
              <a:t>Bodo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CE6F2"/>
                </a:solidFill>
                <a:effectLst/>
                <a:uLnTx/>
                <a:uFillTx/>
                <a:latin typeface="GFS Neohellenic Bold"/>
                <a:ea typeface="+mj-ea"/>
                <a:cs typeface="GFS Neohellenic Bold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DCE6F2"/>
                </a:solidFill>
                <a:effectLst/>
                <a:uLnTx/>
                <a:uFillTx/>
                <a:latin typeface="GFS Neohellenic Bold"/>
                <a:ea typeface="+mj-ea"/>
                <a:cs typeface="GFS Neohellenic Bold"/>
              </a:rPr>
              <a:t>Rosenhahn</a:t>
            </a:r>
            <a:endParaRPr kumimoji="0" lang="en-US" sz="2900" b="0" i="0" u="none" strike="noStrike" kern="1200" cap="none" spc="0" normalizeH="0" baseline="0" noProof="0" dirty="0" smtClean="0">
              <a:ln>
                <a:noFill/>
              </a:ln>
              <a:solidFill>
                <a:srgbClr val="DCE6F2"/>
              </a:solidFill>
              <a:effectLst/>
              <a:uLnTx/>
              <a:uFillTx/>
              <a:latin typeface="GFS Neohellenic Bold"/>
              <a:ea typeface="+mj-ea"/>
              <a:cs typeface="GFS Neohellenic Bold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900" dirty="0" smtClean="0">
              <a:solidFill>
                <a:srgbClr val="DCE6F2"/>
              </a:solidFill>
              <a:latin typeface="GFS Neohellenic Bold"/>
              <a:ea typeface="+mj-ea"/>
              <a:cs typeface="GFS Neohellenic Bold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00" b="0" i="0" u="none" strike="noStrike" kern="1200" cap="none" spc="0" normalizeH="0" baseline="0" noProof="0" dirty="0" smtClean="0">
              <a:ln>
                <a:noFill/>
              </a:ln>
              <a:solidFill>
                <a:srgbClr val="DCE6F2"/>
              </a:solidFill>
              <a:effectLst/>
              <a:uLnTx/>
              <a:uFillTx/>
              <a:latin typeface="GFS Neohellenic Bold"/>
              <a:ea typeface="+mj-ea"/>
              <a:cs typeface="GFS Neohellenic Bold"/>
            </a:endParaRPr>
          </a:p>
          <a:p>
            <a:pPr>
              <a:spcBef>
                <a:spcPct val="0"/>
              </a:spcBef>
            </a:pPr>
            <a:r>
              <a:rPr lang="en-US" sz="2900" dirty="0" smtClean="0">
                <a:solidFill>
                  <a:srgbClr val="DCE6F2"/>
                </a:solidFill>
                <a:latin typeface="GFS Neohellenic Bold"/>
                <a:cs typeface="GFS Neohellenic Bold"/>
              </a:rPr>
              <a:t>Institute for Information Processing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40000"/>
                  <a:lumOff val="60000"/>
                </a:schemeClr>
              </a:solidFill>
              <a:effectLst/>
              <a:uLnTx/>
              <a:uFillTx/>
              <a:latin typeface="GFS Neohellenic Bold"/>
              <a:ea typeface="+mj-ea"/>
              <a:cs typeface="GFS Neohellenic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304800" y="850900"/>
            <a:ext cx="82343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dirty="0">
                <a:latin typeface="GFS Neohellenic Bold"/>
              </a:rPr>
              <a:t>A rigid body motion is an affine transformation that preserves distances </a:t>
            </a:r>
          </a:p>
          <a:p>
            <a:r>
              <a:rPr lang="en-GB" sz="2000" dirty="0">
                <a:latin typeface="GFS Neohellenic Bold"/>
              </a:rPr>
              <a:t>and orientations</a:t>
            </a:r>
          </a:p>
          <a:p>
            <a:endParaRPr lang="en-GB" sz="2000" dirty="0">
              <a:latin typeface="GFS Neohellenic Bold"/>
            </a:endParaRPr>
          </a:p>
          <a:p>
            <a:r>
              <a:rPr lang="en-GB" sz="2000" dirty="0">
                <a:latin typeface="GFS Neohellenic Bold"/>
              </a:rPr>
              <a:t>Euclidean : (non linear)</a:t>
            </a:r>
            <a:endParaRPr lang="en-US" sz="2000" dirty="0">
              <a:latin typeface="GFS Neohellenic Bold"/>
            </a:endParaRPr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471488" y="4208462"/>
            <a:ext cx="1833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GFS Neohellenic Bold"/>
              </a:rPr>
              <a:t>Affine:  (linear)</a:t>
            </a:r>
          </a:p>
        </p:txBody>
      </p:sp>
      <p:grpSp>
        <p:nvGrpSpPr>
          <p:cNvPr id="2" name="Group 5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466850" y="5256213"/>
            <a:ext cx="3486150" cy="1214438"/>
            <a:chOff x="1579" y="1197"/>
            <a:chExt cx="2196" cy="765"/>
          </a:xfrm>
        </p:grpSpPr>
        <p:sp>
          <p:nvSpPr>
            <p:cNvPr id="15416" name="Text Box 6"/>
            <p:cNvSpPr txBox="1">
              <a:spLocks noChangeAspect="1" noChangeArrowheads="1"/>
            </p:cNvSpPr>
            <p:nvPr/>
          </p:nvSpPr>
          <p:spPr bwMode="auto">
            <a:xfrm>
              <a:off x="1579" y="1511"/>
              <a:ext cx="132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X</a:t>
              </a:r>
            </a:p>
          </p:txBody>
        </p:sp>
        <p:sp>
          <p:nvSpPr>
            <p:cNvPr id="15417" name="Text Box 7"/>
            <p:cNvSpPr txBox="1">
              <a:spLocks noChangeAspect="1" noChangeArrowheads="1"/>
            </p:cNvSpPr>
            <p:nvPr/>
          </p:nvSpPr>
          <p:spPr bwMode="auto">
            <a:xfrm>
              <a:off x="1768" y="1561"/>
              <a:ext cx="124" cy="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254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=</a:t>
              </a:r>
            </a:p>
          </p:txBody>
        </p:sp>
        <p:sp>
          <p:nvSpPr>
            <p:cNvPr id="15418" name="Text Box 8"/>
            <p:cNvSpPr txBox="1">
              <a:spLocks noChangeAspect="1" noChangeArrowheads="1"/>
            </p:cNvSpPr>
            <p:nvPr/>
          </p:nvSpPr>
          <p:spPr bwMode="auto">
            <a:xfrm>
              <a:off x="1937" y="1197"/>
              <a:ext cx="13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4445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ex10" pitchFamily="34" charset="0"/>
                </a:rPr>
                <a:t>0</a:t>
              </a:r>
            </a:p>
          </p:txBody>
        </p:sp>
        <p:sp>
          <p:nvSpPr>
            <p:cNvPr id="15419" name="Text Box 9"/>
            <p:cNvSpPr txBox="1">
              <a:spLocks noChangeAspect="1" noChangeArrowheads="1"/>
            </p:cNvSpPr>
            <p:nvPr/>
          </p:nvSpPr>
          <p:spPr bwMode="auto">
            <a:xfrm>
              <a:off x="1937" y="1484"/>
              <a:ext cx="139" cy="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1508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ex10" pitchFamily="34" charset="0"/>
                </a:rPr>
                <a:t>B</a:t>
              </a:r>
            </a:p>
          </p:txBody>
        </p:sp>
        <p:sp>
          <p:nvSpPr>
            <p:cNvPr id="15420" name="Text Box 10"/>
            <p:cNvSpPr txBox="1">
              <a:spLocks noChangeAspect="1" noChangeArrowheads="1"/>
            </p:cNvSpPr>
            <p:nvPr/>
          </p:nvSpPr>
          <p:spPr bwMode="auto">
            <a:xfrm>
              <a:off x="1937" y="1579"/>
              <a:ext cx="139" cy="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1508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ex10" pitchFamily="34" charset="0"/>
                </a:rPr>
                <a:t>B</a:t>
              </a:r>
            </a:p>
          </p:txBody>
        </p:sp>
        <p:sp>
          <p:nvSpPr>
            <p:cNvPr id="15421" name="Text Box 11"/>
            <p:cNvSpPr txBox="1">
              <a:spLocks noChangeAspect="1" noChangeArrowheads="1"/>
            </p:cNvSpPr>
            <p:nvPr/>
          </p:nvSpPr>
          <p:spPr bwMode="auto">
            <a:xfrm>
              <a:off x="1937" y="1675"/>
              <a:ext cx="13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4445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ex10" pitchFamily="34" charset="0"/>
                </a:rPr>
                <a:t>@</a:t>
              </a:r>
            </a:p>
          </p:txBody>
        </p:sp>
        <p:sp>
          <p:nvSpPr>
            <p:cNvPr id="15422" name="Text Box 12"/>
            <p:cNvSpPr txBox="1">
              <a:spLocks noChangeAspect="1" noChangeArrowheads="1"/>
            </p:cNvSpPr>
            <p:nvPr/>
          </p:nvSpPr>
          <p:spPr bwMode="auto">
            <a:xfrm>
              <a:off x="2076" y="1263"/>
              <a:ext cx="84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a</a:t>
              </a:r>
            </a:p>
          </p:txBody>
        </p:sp>
        <p:sp>
          <p:nvSpPr>
            <p:cNvPr id="15423" name="Text Box 13"/>
            <p:cNvSpPr txBox="1">
              <a:spLocks noChangeAspect="1" noChangeArrowheads="1"/>
            </p:cNvSpPr>
            <p:nvPr/>
          </p:nvSpPr>
          <p:spPr bwMode="auto">
            <a:xfrm>
              <a:off x="2160" y="1284"/>
              <a:ext cx="64" cy="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127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1400">
                  <a:latin typeface="cmr7" pitchFamily="34" charset="0"/>
                </a:rPr>
                <a:t>1</a:t>
              </a:r>
            </a:p>
          </p:txBody>
        </p:sp>
        <p:sp>
          <p:nvSpPr>
            <p:cNvPr id="15424" name="Text Box 14"/>
            <p:cNvSpPr txBox="1">
              <a:spLocks noChangeAspect="1" noChangeArrowheads="1"/>
            </p:cNvSpPr>
            <p:nvPr/>
          </p:nvSpPr>
          <p:spPr bwMode="auto">
            <a:xfrm>
              <a:off x="2076" y="1454"/>
              <a:ext cx="84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a</a:t>
              </a:r>
            </a:p>
          </p:txBody>
        </p:sp>
        <p:sp>
          <p:nvSpPr>
            <p:cNvPr id="15425" name="Text Box 15"/>
            <p:cNvSpPr txBox="1">
              <a:spLocks noChangeAspect="1" noChangeArrowheads="1"/>
            </p:cNvSpPr>
            <p:nvPr/>
          </p:nvSpPr>
          <p:spPr bwMode="auto">
            <a:xfrm>
              <a:off x="2160" y="1475"/>
              <a:ext cx="64" cy="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127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1400">
                  <a:latin typeface="cmr7" pitchFamily="34" charset="0"/>
                </a:rPr>
                <a:t>2</a:t>
              </a:r>
            </a:p>
          </p:txBody>
        </p:sp>
        <p:sp>
          <p:nvSpPr>
            <p:cNvPr id="15426" name="Text Box 16"/>
            <p:cNvSpPr txBox="1">
              <a:spLocks noChangeAspect="1" noChangeArrowheads="1"/>
            </p:cNvSpPr>
            <p:nvPr/>
          </p:nvSpPr>
          <p:spPr bwMode="auto">
            <a:xfrm>
              <a:off x="2076" y="1645"/>
              <a:ext cx="84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a</a:t>
              </a:r>
            </a:p>
          </p:txBody>
        </p:sp>
        <p:sp>
          <p:nvSpPr>
            <p:cNvPr id="15427" name="Text Box 17"/>
            <p:cNvSpPr txBox="1">
              <a:spLocks noChangeAspect="1" noChangeArrowheads="1"/>
            </p:cNvSpPr>
            <p:nvPr/>
          </p:nvSpPr>
          <p:spPr bwMode="auto">
            <a:xfrm>
              <a:off x="2160" y="1666"/>
              <a:ext cx="64" cy="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127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1400">
                  <a:latin typeface="cmr7" pitchFamily="34" charset="0"/>
                </a:rPr>
                <a:t>3</a:t>
              </a:r>
            </a:p>
          </p:txBody>
        </p:sp>
        <p:sp>
          <p:nvSpPr>
            <p:cNvPr id="15428" name="Text Box 18"/>
            <p:cNvSpPr txBox="1">
              <a:spLocks noChangeAspect="1" noChangeArrowheads="1"/>
            </p:cNvSpPr>
            <p:nvPr/>
          </p:nvSpPr>
          <p:spPr bwMode="auto">
            <a:xfrm>
              <a:off x="2114" y="1803"/>
              <a:ext cx="80" cy="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19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1</a:t>
              </a:r>
            </a:p>
          </p:txBody>
        </p:sp>
        <p:sp>
          <p:nvSpPr>
            <p:cNvPr id="15429" name="Text Box 19"/>
            <p:cNvSpPr txBox="1">
              <a:spLocks noChangeAspect="1" noChangeArrowheads="1"/>
            </p:cNvSpPr>
            <p:nvPr/>
          </p:nvSpPr>
          <p:spPr bwMode="auto">
            <a:xfrm>
              <a:off x="2232" y="1197"/>
              <a:ext cx="13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4445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ex10" pitchFamily="34" charset="0"/>
                </a:rPr>
                <a:t>1</a:t>
              </a:r>
            </a:p>
          </p:txBody>
        </p:sp>
        <p:sp>
          <p:nvSpPr>
            <p:cNvPr id="15430" name="Text Box 20"/>
            <p:cNvSpPr txBox="1">
              <a:spLocks noChangeAspect="1" noChangeArrowheads="1"/>
            </p:cNvSpPr>
            <p:nvPr/>
          </p:nvSpPr>
          <p:spPr bwMode="auto">
            <a:xfrm>
              <a:off x="2232" y="1484"/>
              <a:ext cx="139" cy="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1508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ex10" pitchFamily="34" charset="0"/>
                </a:rPr>
                <a:t>C</a:t>
              </a:r>
            </a:p>
          </p:txBody>
        </p:sp>
        <p:sp>
          <p:nvSpPr>
            <p:cNvPr id="15431" name="Text Box 21"/>
            <p:cNvSpPr txBox="1">
              <a:spLocks noChangeAspect="1" noChangeArrowheads="1"/>
            </p:cNvSpPr>
            <p:nvPr/>
          </p:nvSpPr>
          <p:spPr bwMode="auto">
            <a:xfrm>
              <a:off x="2232" y="1579"/>
              <a:ext cx="139" cy="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1508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ex10" pitchFamily="34" charset="0"/>
                </a:rPr>
                <a:t>C</a:t>
              </a:r>
            </a:p>
          </p:txBody>
        </p:sp>
        <p:sp>
          <p:nvSpPr>
            <p:cNvPr id="15432" name="Text Box 22"/>
            <p:cNvSpPr txBox="1">
              <a:spLocks noChangeAspect="1" noChangeArrowheads="1"/>
            </p:cNvSpPr>
            <p:nvPr/>
          </p:nvSpPr>
          <p:spPr bwMode="auto">
            <a:xfrm>
              <a:off x="2232" y="1675"/>
              <a:ext cx="13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4445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ex10" pitchFamily="34" charset="0"/>
                </a:rPr>
                <a:t>A</a:t>
              </a:r>
            </a:p>
          </p:txBody>
        </p:sp>
        <p:sp>
          <p:nvSpPr>
            <p:cNvPr id="15433" name="Text Box 23"/>
            <p:cNvSpPr txBox="1">
              <a:spLocks noChangeAspect="1" noChangeArrowheads="1"/>
            </p:cNvSpPr>
            <p:nvPr/>
          </p:nvSpPr>
          <p:spPr bwMode="auto">
            <a:xfrm>
              <a:off x="2416" y="1561"/>
              <a:ext cx="159" cy="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254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sy10" pitchFamily="34" charset="0"/>
                </a:rPr>
                <a:t>!</a:t>
              </a:r>
            </a:p>
          </p:txBody>
        </p:sp>
        <p:sp>
          <p:nvSpPr>
            <p:cNvPr id="15434" name="Text Box 24"/>
            <p:cNvSpPr txBox="1">
              <a:spLocks noChangeAspect="1" noChangeArrowheads="1"/>
            </p:cNvSpPr>
            <p:nvPr/>
          </p:nvSpPr>
          <p:spPr bwMode="auto">
            <a:xfrm>
              <a:off x="2619" y="1511"/>
              <a:ext cx="132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X</a:t>
              </a:r>
            </a:p>
          </p:txBody>
        </p:sp>
        <p:sp>
          <p:nvSpPr>
            <p:cNvPr id="15435" name="Text Box 25"/>
            <p:cNvSpPr txBox="1">
              <a:spLocks noChangeAspect="1" noChangeArrowheads="1"/>
            </p:cNvSpPr>
            <p:nvPr/>
          </p:nvSpPr>
          <p:spPr bwMode="auto">
            <a:xfrm>
              <a:off x="2764" y="1509"/>
              <a:ext cx="44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46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`</a:t>
              </a:r>
            </a:p>
          </p:txBody>
        </p:sp>
        <p:sp>
          <p:nvSpPr>
            <p:cNvPr id="15436" name="Text Box 26"/>
            <p:cNvSpPr txBox="1">
              <a:spLocks noChangeAspect="1" noChangeArrowheads="1"/>
            </p:cNvSpPr>
            <p:nvPr/>
          </p:nvSpPr>
          <p:spPr bwMode="auto">
            <a:xfrm>
              <a:off x="2852" y="1561"/>
              <a:ext cx="124" cy="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254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=</a:t>
              </a:r>
            </a:p>
          </p:txBody>
        </p:sp>
        <p:sp>
          <p:nvSpPr>
            <p:cNvPr id="15437" name="Text Box 27"/>
            <p:cNvSpPr txBox="1">
              <a:spLocks noChangeAspect="1" noChangeArrowheads="1"/>
            </p:cNvSpPr>
            <p:nvPr/>
          </p:nvSpPr>
          <p:spPr bwMode="auto">
            <a:xfrm>
              <a:off x="3021" y="1388"/>
              <a:ext cx="117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969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ex10" pitchFamily="34" charset="0"/>
                </a:rPr>
                <a:t>µ</a:t>
              </a:r>
            </a:p>
          </p:txBody>
        </p:sp>
        <p:sp>
          <p:nvSpPr>
            <p:cNvPr id="15438" name="Text Box 28"/>
            <p:cNvSpPr txBox="1">
              <a:spLocks noChangeAspect="1" noChangeArrowheads="1"/>
            </p:cNvSpPr>
            <p:nvPr/>
          </p:nvSpPr>
          <p:spPr bwMode="auto">
            <a:xfrm>
              <a:off x="3138" y="1414"/>
              <a:ext cx="121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R</a:t>
              </a:r>
            </a:p>
          </p:txBody>
        </p:sp>
        <p:sp>
          <p:nvSpPr>
            <p:cNvPr id="15439" name="Text Box 29"/>
            <p:cNvSpPr txBox="1">
              <a:spLocks noChangeAspect="1" noChangeArrowheads="1"/>
            </p:cNvSpPr>
            <p:nvPr/>
          </p:nvSpPr>
          <p:spPr bwMode="auto">
            <a:xfrm>
              <a:off x="3431" y="1424"/>
              <a:ext cx="58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55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t</a:t>
              </a:r>
            </a:p>
          </p:txBody>
        </p:sp>
        <p:sp>
          <p:nvSpPr>
            <p:cNvPr id="15440" name="Text Box 30"/>
            <p:cNvSpPr txBox="1">
              <a:spLocks noChangeAspect="1" noChangeArrowheads="1"/>
            </p:cNvSpPr>
            <p:nvPr/>
          </p:nvSpPr>
          <p:spPr bwMode="auto">
            <a:xfrm>
              <a:off x="3159" y="1611"/>
              <a:ext cx="80" cy="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19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0</a:t>
              </a:r>
            </a:p>
          </p:txBody>
        </p:sp>
        <p:sp>
          <p:nvSpPr>
            <p:cNvPr id="15441" name="Text Box 31"/>
            <p:cNvSpPr txBox="1">
              <a:spLocks noChangeAspect="1" noChangeArrowheads="1"/>
            </p:cNvSpPr>
            <p:nvPr/>
          </p:nvSpPr>
          <p:spPr bwMode="auto">
            <a:xfrm>
              <a:off x="3420" y="1611"/>
              <a:ext cx="80" cy="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19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1</a:t>
              </a:r>
            </a:p>
          </p:txBody>
        </p:sp>
        <p:sp>
          <p:nvSpPr>
            <p:cNvPr id="15442" name="Text Box 32"/>
            <p:cNvSpPr txBox="1">
              <a:spLocks noChangeAspect="1" noChangeArrowheads="1"/>
            </p:cNvSpPr>
            <p:nvPr/>
          </p:nvSpPr>
          <p:spPr bwMode="auto">
            <a:xfrm>
              <a:off x="3499" y="1388"/>
              <a:ext cx="117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969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ex10" pitchFamily="34" charset="0"/>
                </a:rPr>
                <a:t>¶</a:t>
              </a:r>
            </a:p>
          </p:txBody>
        </p:sp>
        <p:sp>
          <p:nvSpPr>
            <p:cNvPr id="15443" name="Text Box 33"/>
            <p:cNvSpPr txBox="1">
              <a:spLocks noChangeAspect="1" noChangeArrowheads="1"/>
            </p:cNvSpPr>
            <p:nvPr/>
          </p:nvSpPr>
          <p:spPr bwMode="auto">
            <a:xfrm>
              <a:off x="3643" y="1511"/>
              <a:ext cx="132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X</a:t>
              </a:r>
            </a:p>
          </p:txBody>
        </p:sp>
        <p:sp>
          <p:nvSpPr>
            <p:cNvPr id="15444" name="Rectangle 34"/>
            <p:cNvSpPr>
              <a:spLocks noChangeAspect="1" noChangeArrowheads="1"/>
            </p:cNvSpPr>
            <p:nvPr/>
          </p:nvSpPr>
          <p:spPr bwMode="auto">
            <a:xfrm>
              <a:off x="1579" y="1197"/>
              <a:ext cx="2196" cy="76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3" name="Group 35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533400" y="3733800"/>
            <a:ext cx="2335213" cy="276225"/>
            <a:chOff x="1579" y="1222"/>
            <a:chExt cx="1471" cy="174"/>
          </a:xfrm>
        </p:grpSpPr>
        <p:sp>
          <p:nvSpPr>
            <p:cNvPr id="15401" name="Text Box 36"/>
            <p:cNvSpPr txBox="1">
              <a:spLocks noChangeAspect="1" noChangeArrowheads="1"/>
            </p:cNvSpPr>
            <p:nvPr/>
          </p:nvSpPr>
          <p:spPr bwMode="auto">
            <a:xfrm>
              <a:off x="1579" y="1248"/>
              <a:ext cx="121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R</a:t>
              </a:r>
            </a:p>
          </p:txBody>
        </p:sp>
        <p:sp>
          <p:nvSpPr>
            <p:cNvPr id="15402" name="Text Box 37"/>
            <p:cNvSpPr txBox="1">
              <a:spLocks noChangeAspect="1" noChangeArrowheads="1"/>
            </p:cNvSpPr>
            <p:nvPr/>
          </p:nvSpPr>
          <p:spPr bwMode="auto">
            <a:xfrm>
              <a:off x="1702" y="1248"/>
              <a:ext cx="121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R</a:t>
              </a:r>
            </a:p>
          </p:txBody>
        </p:sp>
        <p:sp>
          <p:nvSpPr>
            <p:cNvPr id="15403" name="Text Box 38"/>
            <p:cNvSpPr txBox="1">
              <a:spLocks noChangeAspect="1" noChangeArrowheads="1"/>
            </p:cNvSpPr>
            <p:nvPr/>
          </p:nvSpPr>
          <p:spPr bwMode="auto">
            <a:xfrm>
              <a:off x="1824" y="1222"/>
              <a:ext cx="75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206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400">
                  <a:latin typeface="cmmi7" pitchFamily="34" charset="0"/>
                </a:rPr>
                <a:t>T</a:t>
              </a:r>
            </a:p>
          </p:txBody>
        </p:sp>
        <p:sp>
          <p:nvSpPr>
            <p:cNvPr id="15404" name="Text Box 39"/>
            <p:cNvSpPr txBox="1">
              <a:spLocks noChangeAspect="1" noChangeArrowheads="1"/>
            </p:cNvSpPr>
            <p:nvPr/>
          </p:nvSpPr>
          <p:spPr bwMode="auto">
            <a:xfrm>
              <a:off x="1969" y="1298"/>
              <a:ext cx="124" cy="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254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=</a:t>
              </a:r>
            </a:p>
          </p:txBody>
        </p:sp>
        <p:sp>
          <p:nvSpPr>
            <p:cNvPr id="15405" name="Text Box 40"/>
            <p:cNvSpPr txBox="1">
              <a:spLocks noChangeAspect="1" noChangeArrowheads="1"/>
            </p:cNvSpPr>
            <p:nvPr/>
          </p:nvSpPr>
          <p:spPr bwMode="auto">
            <a:xfrm>
              <a:off x="2137" y="1248"/>
              <a:ext cx="70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I</a:t>
              </a:r>
            </a:p>
          </p:txBody>
        </p:sp>
        <p:sp>
          <p:nvSpPr>
            <p:cNvPr id="15406" name="Text Box 41"/>
            <p:cNvSpPr txBox="1">
              <a:spLocks noChangeAspect="1" noChangeArrowheads="1"/>
            </p:cNvSpPr>
            <p:nvPr/>
          </p:nvSpPr>
          <p:spPr bwMode="auto">
            <a:xfrm>
              <a:off x="2219" y="1340"/>
              <a:ext cx="44" cy="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25400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;</a:t>
              </a:r>
            </a:p>
          </p:txBody>
        </p:sp>
        <p:sp>
          <p:nvSpPr>
            <p:cNvPr id="15407" name="Text Box 42"/>
            <p:cNvSpPr txBox="1">
              <a:spLocks noChangeAspect="1" noChangeArrowheads="1"/>
            </p:cNvSpPr>
            <p:nvPr/>
          </p:nvSpPr>
          <p:spPr bwMode="auto">
            <a:xfrm>
              <a:off x="2290" y="1246"/>
              <a:ext cx="89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46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d</a:t>
              </a:r>
            </a:p>
          </p:txBody>
        </p:sp>
        <p:sp>
          <p:nvSpPr>
            <p:cNvPr id="15408" name="Text Box 43"/>
            <p:cNvSpPr txBox="1">
              <a:spLocks noChangeAspect="1" noChangeArrowheads="1"/>
            </p:cNvSpPr>
            <p:nvPr/>
          </p:nvSpPr>
          <p:spPr bwMode="auto">
            <a:xfrm>
              <a:off x="2379" y="1288"/>
              <a:ext cx="71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e</a:t>
              </a:r>
            </a:p>
          </p:txBody>
        </p:sp>
        <p:sp>
          <p:nvSpPr>
            <p:cNvPr id="15409" name="Text Box 44"/>
            <p:cNvSpPr txBox="1">
              <a:spLocks noChangeAspect="1" noChangeArrowheads="1"/>
            </p:cNvSpPr>
            <p:nvPr/>
          </p:nvSpPr>
          <p:spPr bwMode="auto">
            <a:xfrm>
              <a:off x="2450" y="1258"/>
              <a:ext cx="62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55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t</a:t>
              </a:r>
            </a:p>
          </p:txBody>
        </p:sp>
        <p:sp>
          <p:nvSpPr>
            <p:cNvPr id="15410" name="Text Box 45"/>
            <p:cNvSpPr txBox="1">
              <a:spLocks noChangeAspect="1" noChangeArrowheads="1"/>
            </p:cNvSpPr>
            <p:nvPr/>
          </p:nvSpPr>
          <p:spPr bwMode="auto">
            <a:xfrm>
              <a:off x="2512" y="1237"/>
              <a:ext cx="62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(</a:t>
              </a:r>
            </a:p>
          </p:txBody>
        </p:sp>
        <p:sp>
          <p:nvSpPr>
            <p:cNvPr id="15411" name="Text Box 46"/>
            <p:cNvSpPr txBox="1">
              <a:spLocks noChangeAspect="1" noChangeArrowheads="1"/>
            </p:cNvSpPr>
            <p:nvPr/>
          </p:nvSpPr>
          <p:spPr bwMode="auto">
            <a:xfrm>
              <a:off x="2574" y="1248"/>
              <a:ext cx="121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R</a:t>
              </a:r>
            </a:p>
          </p:txBody>
        </p:sp>
        <p:sp>
          <p:nvSpPr>
            <p:cNvPr id="15412" name="Text Box 47"/>
            <p:cNvSpPr txBox="1">
              <a:spLocks noChangeAspect="1" noChangeArrowheads="1"/>
            </p:cNvSpPr>
            <p:nvPr/>
          </p:nvSpPr>
          <p:spPr bwMode="auto">
            <a:xfrm>
              <a:off x="2696" y="1237"/>
              <a:ext cx="62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)</a:t>
              </a:r>
            </a:p>
          </p:txBody>
        </p:sp>
        <p:sp>
          <p:nvSpPr>
            <p:cNvPr id="15413" name="Text Box 48"/>
            <p:cNvSpPr txBox="1">
              <a:spLocks noChangeAspect="1" noChangeArrowheads="1"/>
            </p:cNvSpPr>
            <p:nvPr/>
          </p:nvSpPr>
          <p:spPr bwMode="auto">
            <a:xfrm>
              <a:off x="2802" y="1298"/>
              <a:ext cx="124" cy="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254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=</a:t>
              </a:r>
            </a:p>
          </p:txBody>
        </p:sp>
        <p:sp>
          <p:nvSpPr>
            <p:cNvPr id="15414" name="Text Box 49"/>
            <p:cNvSpPr txBox="1">
              <a:spLocks noChangeAspect="1" noChangeArrowheads="1"/>
            </p:cNvSpPr>
            <p:nvPr/>
          </p:nvSpPr>
          <p:spPr bwMode="auto">
            <a:xfrm>
              <a:off x="2970" y="1254"/>
              <a:ext cx="80" cy="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19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1</a:t>
              </a:r>
            </a:p>
          </p:txBody>
        </p:sp>
        <p:sp>
          <p:nvSpPr>
            <p:cNvPr id="15415" name="Rectangle 50"/>
            <p:cNvSpPr>
              <a:spLocks noChangeAspect="1" noChangeArrowheads="1"/>
            </p:cNvSpPr>
            <p:nvPr/>
          </p:nvSpPr>
          <p:spPr bwMode="auto">
            <a:xfrm>
              <a:off x="1579" y="1222"/>
              <a:ext cx="1471" cy="17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4" name="Group 51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517525" y="2552701"/>
            <a:ext cx="5145088" cy="911225"/>
            <a:chOff x="1579" y="1197"/>
            <a:chExt cx="3241" cy="574"/>
          </a:xfrm>
        </p:grpSpPr>
        <p:sp>
          <p:nvSpPr>
            <p:cNvPr id="15368" name="Text Box 52"/>
            <p:cNvSpPr txBox="1">
              <a:spLocks noChangeAspect="1" noChangeArrowheads="1"/>
            </p:cNvSpPr>
            <p:nvPr/>
          </p:nvSpPr>
          <p:spPr bwMode="auto">
            <a:xfrm>
              <a:off x="1579" y="1416"/>
              <a:ext cx="132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X</a:t>
              </a:r>
            </a:p>
          </p:txBody>
        </p:sp>
        <p:sp>
          <p:nvSpPr>
            <p:cNvPr id="15369" name="Text Box 53"/>
            <p:cNvSpPr txBox="1">
              <a:spLocks noChangeAspect="1" noChangeArrowheads="1"/>
            </p:cNvSpPr>
            <p:nvPr/>
          </p:nvSpPr>
          <p:spPr bwMode="auto">
            <a:xfrm>
              <a:off x="1768" y="1466"/>
              <a:ext cx="124" cy="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254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=</a:t>
              </a:r>
            </a:p>
          </p:txBody>
        </p:sp>
        <p:sp>
          <p:nvSpPr>
            <p:cNvPr id="15370" name="Text Box 54"/>
            <p:cNvSpPr txBox="1">
              <a:spLocks noChangeAspect="1" noChangeArrowheads="1"/>
            </p:cNvSpPr>
            <p:nvPr/>
          </p:nvSpPr>
          <p:spPr bwMode="auto">
            <a:xfrm>
              <a:off x="1937" y="1197"/>
              <a:ext cx="13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4445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ex10" pitchFamily="34" charset="0"/>
                </a:rPr>
                <a:t>0</a:t>
              </a:r>
            </a:p>
          </p:txBody>
        </p:sp>
        <p:sp>
          <p:nvSpPr>
            <p:cNvPr id="15371" name="Text Box 55"/>
            <p:cNvSpPr txBox="1">
              <a:spLocks noChangeAspect="1" noChangeArrowheads="1"/>
            </p:cNvSpPr>
            <p:nvPr/>
          </p:nvSpPr>
          <p:spPr bwMode="auto">
            <a:xfrm>
              <a:off x="1937" y="1484"/>
              <a:ext cx="13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4445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ex10" pitchFamily="34" charset="0"/>
                </a:rPr>
                <a:t>@</a:t>
              </a:r>
            </a:p>
          </p:txBody>
        </p:sp>
        <p:sp>
          <p:nvSpPr>
            <p:cNvPr id="15372" name="Text Box 56"/>
            <p:cNvSpPr txBox="1">
              <a:spLocks noChangeAspect="1" noChangeArrowheads="1"/>
            </p:cNvSpPr>
            <p:nvPr/>
          </p:nvSpPr>
          <p:spPr bwMode="auto">
            <a:xfrm>
              <a:off x="2076" y="1263"/>
              <a:ext cx="84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a</a:t>
              </a:r>
            </a:p>
          </p:txBody>
        </p:sp>
        <p:sp>
          <p:nvSpPr>
            <p:cNvPr id="15373" name="Text Box 57"/>
            <p:cNvSpPr txBox="1">
              <a:spLocks noChangeAspect="1" noChangeArrowheads="1"/>
            </p:cNvSpPr>
            <p:nvPr/>
          </p:nvSpPr>
          <p:spPr bwMode="auto">
            <a:xfrm>
              <a:off x="2160" y="1284"/>
              <a:ext cx="64" cy="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127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400">
                  <a:latin typeface="cmr7" pitchFamily="34" charset="0"/>
                </a:rPr>
                <a:t>1</a:t>
              </a:r>
            </a:p>
          </p:txBody>
        </p:sp>
        <p:sp>
          <p:nvSpPr>
            <p:cNvPr id="15374" name="Text Box 58"/>
            <p:cNvSpPr txBox="1">
              <a:spLocks noChangeAspect="1" noChangeArrowheads="1"/>
            </p:cNvSpPr>
            <p:nvPr/>
          </p:nvSpPr>
          <p:spPr bwMode="auto">
            <a:xfrm>
              <a:off x="2076" y="1454"/>
              <a:ext cx="84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a</a:t>
              </a:r>
            </a:p>
          </p:txBody>
        </p:sp>
        <p:sp>
          <p:nvSpPr>
            <p:cNvPr id="15375" name="Text Box 59"/>
            <p:cNvSpPr txBox="1">
              <a:spLocks noChangeAspect="1" noChangeArrowheads="1"/>
            </p:cNvSpPr>
            <p:nvPr/>
          </p:nvSpPr>
          <p:spPr bwMode="auto">
            <a:xfrm>
              <a:off x="2160" y="1475"/>
              <a:ext cx="64" cy="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127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400">
                  <a:latin typeface="cmr7" pitchFamily="34" charset="0"/>
                </a:rPr>
                <a:t>2</a:t>
              </a:r>
            </a:p>
          </p:txBody>
        </p:sp>
        <p:sp>
          <p:nvSpPr>
            <p:cNvPr id="15376" name="Text Box 60"/>
            <p:cNvSpPr txBox="1">
              <a:spLocks noChangeAspect="1" noChangeArrowheads="1"/>
            </p:cNvSpPr>
            <p:nvPr/>
          </p:nvSpPr>
          <p:spPr bwMode="auto">
            <a:xfrm>
              <a:off x="2076" y="1645"/>
              <a:ext cx="84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a</a:t>
              </a:r>
            </a:p>
          </p:txBody>
        </p:sp>
        <p:sp>
          <p:nvSpPr>
            <p:cNvPr id="15377" name="Text Box 61"/>
            <p:cNvSpPr txBox="1">
              <a:spLocks noChangeAspect="1" noChangeArrowheads="1"/>
            </p:cNvSpPr>
            <p:nvPr/>
          </p:nvSpPr>
          <p:spPr bwMode="auto">
            <a:xfrm>
              <a:off x="2160" y="1666"/>
              <a:ext cx="64" cy="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127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400">
                  <a:latin typeface="cmr7" pitchFamily="34" charset="0"/>
                </a:rPr>
                <a:t>3</a:t>
              </a:r>
            </a:p>
          </p:txBody>
        </p:sp>
        <p:sp>
          <p:nvSpPr>
            <p:cNvPr id="15378" name="Text Box 62"/>
            <p:cNvSpPr txBox="1">
              <a:spLocks noChangeAspect="1" noChangeArrowheads="1"/>
            </p:cNvSpPr>
            <p:nvPr/>
          </p:nvSpPr>
          <p:spPr bwMode="auto">
            <a:xfrm>
              <a:off x="2232" y="1197"/>
              <a:ext cx="13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4445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ex10" pitchFamily="34" charset="0"/>
                </a:rPr>
                <a:t>1</a:t>
              </a:r>
            </a:p>
          </p:txBody>
        </p:sp>
        <p:sp>
          <p:nvSpPr>
            <p:cNvPr id="15379" name="Text Box 63"/>
            <p:cNvSpPr txBox="1">
              <a:spLocks noChangeAspect="1" noChangeArrowheads="1"/>
            </p:cNvSpPr>
            <p:nvPr/>
          </p:nvSpPr>
          <p:spPr bwMode="auto">
            <a:xfrm>
              <a:off x="2232" y="1484"/>
              <a:ext cx="13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4445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ex10" pitchFamily="34" charset="0"/>
                </a:rPr>
                <a:t>A</a:t>
              </a:r>
            </a:p>
          </p:txBody>
        </p:sp>
        <p:sp>
          <p:nvSpPr>
            <p:cNvPr id="15380" name="Text Box 64"/>
            <p:cNvSpPr txBox="1">
              <a:spLocks noChangeAspect="1" noChangeArrowheads="1"/>
            </p:cNvSpPr>
            <p:nvPr/>
          </p:nvSpPr>
          <p:spPr bwMode="auto">
            <a:xfrm>
              <a:off x="2416" y="1466"/>
              <a:ext cx="159" cy="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254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sy10" pitchFamily="34" charset="0"/>
                </a:rPr>
                <a:t>!</a:t>
              </a:r>
            </a:p>
          </p:txBody>
        </p:sp>
        <p:sp>
          <p:nvSpPr>
            <p:cNvPr id="15381" name="Text Box 65"/>
            <p:cNvSpPr txBox="1">
              <a:spLocks noChangeAspect="1" noChangeArrowheads="1"/>
            </p:cNvSpPr>
            <p:nvPr/>
          </p:nvSpPr>
          <p:spPr bwMode="auto">
            <a:xfrm>
              <a:off x="2619" y="1416"/>
              <a:ext cx="132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X</a:t>
              </a:r>
            </a:p>
          </p:txBody>
        </p:sp>
        <p:sp>
          <p:nvSpPr>
            <p:cNvPr id="15382" name="Text Box 66"/>
            <p:cNvSpPr txBox="1">
              <a:spLocks noChangeAspect="1" noChangeArrowheads="1"/>
            </p:cNvSpPr>
            <p:nvPr/>
          </p:nvSpPr>
          <p:spPr bwMode="auto">
            <a:xfrm>
              <a:off x="2764" y="1414"/>
              <a:ext cx="44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46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`</a:t>
              </a:r>
            </a:p>
          </p:txBody>
        </p:sp>
        <p:sp>
          <p:nvSpPr>
            <p:cNvPr id="15383" name="Text Box 67"/>
            <p:cNvSpPr txBox="1">
              <a:spLocks noChangeAspect="1" noChangeArrowheads="1"/>
            </p:cNvSpPr>
            <p:nvPr/>
          </p:nvSpPr>
          <p:spPr bwMode="auto">
            <a:xfrm>
              <a:off x="2852" y="1466"/>
              <a:ext cx="124" cy="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254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=</a:t>
              </a:r>
            </a:p>
          </p:txBody>
        </p:sp>
        <p:sp>
          <p:nvSpPr>
            <p:cNvPr id="15384" name="Text Box 68"/>
            <p:cNvSpPr txBox="1">
              <a:spLocks noChangeAspect="1" noChangeArrowheads="1"/>
            </p:cNvSpPr>
            <p:nvPr/>
          </p:nvSpPr>
          <p:spPr bwMode="auto">
            <a:xfrm>
              <a:off x="3021" y="1416"/>
              <a:ext cx="121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R</a:t>
              </a:r>
            </a:p>
          </p:txBody>
        </p:sp>
        <p:sp>
          <p:nvSpPr>
            <p:cNvPr id="15385" name="Text Box 69"/>
            <p:cNvSpPr txBox="1">
              <a:spLocks noChangeAspect="1" noChangeArrowheads="1"/>
            </p:cNvSpPr>
            <p:nvPr/>
          </p:nvSpPr>
          <p:spPr bwMode="auto">
            <a:xfrm>
              <a:off x="3143" y="1416"/>
              <a:ext cx="132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X</a:t>
              </a:r>
            </a:p>
          </p:txBody>
        </p:sp>
        <p:sp>
          <p:nvSpPr>
            <p:cNvPr id="15386" name="Text Box 70"/>
            <p:cNvSpPr txBox="1">
              <a:spLocks noChangeAspect="1" noChangeArrowheads="1"/>
            </p:cNvSpPr>
            <p:nvPr/>
          </p:nvSpPr>
          <p:spPr bwMode="auto">
            <a:xfrm>
              <a:off x="3323" y="1432"/>
              <a:ext cx="124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20638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+</a:t>
              </a:r>
            </a:p>
          </p:txBody>
        </p:sp>
        <p:sp>
          <p:nvSpPr>
            <p:cNvPr id="15387" name="Text Box 71"/>
            <p:cNvSpPr txBox="1">
              <a:spLocks noChangeAspect="1" noChangeArrowheads="1"/>
            </p:cNvSpPr>
            <p:nvPr/>
          </p:nvSpPr>
          <p:spPr bwMode="auto">
            <a:xfrm>
              <a:off x="3482" y="1426"/>
              <a:ext cx="58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55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t</a:t>
              </a:r>
            </a:p>
          </p:txBody>
        </p:sp>
        <p:sp>
          <p:nvSpPr>
            <p:cNvPr id="15388" name="Text Box 72"/>
            <p:cNvSpPr txBox="1">
              <a:spLocks noChangeAspect="1" noChangeArrowheads="1"/>
            </p:cNvSpPr>
            <p:nvPr/>
          </p:nvSpPr>
          <p:spPr bwMode="auto">
            <a:xfrm>
              <a:off x="3540" y="1508"/>
              <a:ext cx="44" cy="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25400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;</a:t>
              </a:r>
            </a:p>
          </p:txBody>
        </p:sp>
        <p:sp>
          <p:nvSpPr>
            <p:cNvPr id="15389" name="Text Box 73"/>
            <p:cNvSpPr txBox="1">
              <a:spLocks noChangeAspect="1" noChangeArrowheads="1"/>
            </p:cNvSpPr>
            <p:nvPr/>
          </p:nvSpPr>
          <p:spPr bwMode="auto">
            <a:xfrm>
              <a:off x="3611" y="1416"/>
              <a:ext cx="121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R</a:t>
              </a:r>
            </a:p>
          </p:txBody>
        </p:sp>
        <p:sp>
          <p:nvSpPr>
            <p:cNvPr id="15390" name="Text Box 74"/>
            <p:cNvSpPr txBox="1">
              <a:spLocks noChangeAspect="1" noChangeArrowheads="1"/>
            </p:cNvSpPr>
            <p:nvPr/>
          </p:nvSpPr>
          <p:spPr bwMode="auto">
            <a:xfrm>
              <a:off x="3777" y="1439"/>
              <a:ext cx="106" cy="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34938" rIns="0" bIns="95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sy10" pitchFamily="34" charset="0"/>
                </a:rPr>
                <a:t>2</a:t>
              </a:r>
            </a:p>
          </p:txBody>
        </p:sp>
        <p:sp>
          <p:nvSpPr>
            <p:cNvPr id="15391" name="Text Box 75"/>
            <p:cNvSpPr txBox="1">
              <a:spLocks noChangeAspect="1" noChangeArrowheads="1"/>
            </p:cNvSpPr>
            <p:nvPr/>
          </p:nvSpPr>
          <p:spPr bwMode="auto">
            <a:xfrm>
              <a:off x="3928" y="1416"/>
              <a:ext cx="135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sy10" pitchFamily="34" charset="0"/>
                </a:rPr>
                <a:t>R</a:t>
              </a:r>
            </a:p>
          </p:txBody>
        </p:sp>
        <p:sp>
          <p:nvSpPr>
            <p:cNvPr id="15392" name="Text Box 76"/>
            <p:cNvSpPr txBox="1">
              <a:spLocks noChangeAspect="1" noChangeArrowheads="1"/>
            </p:cNvSpPr>
            <p:nvPr/>
          </p:nvSpPr>
          <p:spPr bwMode="auto">
            <a:xfrm>
              <a:off x="4063" y="1395"/>
              <a:ext cx="64" cy="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127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400">
                  <a:latin typeface="cmr7" pitchFamily="34" charset="0"/>
                </a:rPr>
                <a:t>3</a:t>
              </a:r>
            </a:p>
          </p:txBody>
        </p:sp>
        <p:sp>
          <p:nvSpPr>
            <p:cNvPr id="15393" name="Text Box 77"/>
            <p:cNvSpPr txBox="1">
              <a:spLocks noChangeAspect="1" noChangeArrowheads="1"/>
            </p:cNvSpPr>
            <p:nvPr/>
          </p:nvSpPr>
          <p:spPr bwMode="auto">
            <a:xfrm>
              <a:off x="4126" y="1397"/>
              <a:ext cx="100" cy="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9538" rIns="0" bIns="20638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400">
                  <a:latin typeface="cmsy7" pitchFamily="34" charset="0"/>
                </a:rPr>
                <a:t>£</a:t>
              </a:r>
            </a:p>
          </p:txBody>
        </p:sp>
        <p:sp>
          <p:nvSpPr>
            <p:cNvPr id="15394" name="Text Box 78"/>
            <p:cNvSpPr txBox="1">
              <a:spLocks noChangeAspect="1" noChangeArrowheads="1"/>
            </p:cNvSpPr>
            <p:nvPr/>
          </p:nvSpPr>
          <p:spPr bwMode="auto">
            <a:xfrm>
              <a:off x="4226" y="1395"/>
              <a:ext cx="64" cy="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127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400">
                  <a:latin typeface="cmr7" pitchFamily="34" charset="0"/>
                </a:rPr>
                <a:t>3</a:t>
              </a:r>
            </a:p>
          </p:txBody>
        </p:sp>
        <p:sp>
          <p:nvSpPr>
            <p:cNvPr id="15395" name="Text Box 79"/>
            <p:cNvSpPr txBox="1">
              <a:spLocks noChangeAspect="1" noChangeArrowheads="1"/>
            </p:cNvSpPr>
            <p:nvPr/>
          </p:nvSpPr>
          <p:spPr bwMode="auto">
            <a:xfrm>
              <a:off x="4297" y="1508"/>
              <a:ext cx="44" cy="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25400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;</a:t>
              </a:r>
            </a:p>
          </p:txBody>
        </p:sp>
        <p:sp>
          <p:nvSpPr>
            <p:cNvPr id="15396" name="Text Box 80"/>
            <p:cNvSpPr txBox="1">
              <a:spLocks noChangeAspect="1" noChangeArrowheads="1"/>
            </p:cNvSpPr>
            <p:nvPr/>
          </p:nvSpPr>
          <p:spPr bwMode="auto">
            <a:xfrm>
              <a:off x="4368" y="1426"/>
              <a:ext cx="58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55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t</a:t>
              </a:r>
            </a:p>
          </p:txBody>
        </p:sp>
        <p:sp>
          <p:nvSpPr>
            <p:cNvPr id="15397" name="Text Box 81"/>
            <p:cNvSpPr txBox="1">
              <a:spLocks noChangeAspect="1" noChangeArrowheads="1"/>
            </p:cNvSpPr>
            <p:nvPr/>
          </p:nvSpPr>
          <p:spPr bwMode="auto">
            <a:xfrm>
              <a:off x="4470" y="1439"/>
              <a:ext cx="106" cy="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34938" rIns="0" bIns="95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sy10" pitchFamily="34" charset="0"/>
                </a:rPr>
                <a:t>2</a:t>
              </a:r>
            </a:p>
          </p:txBody>
        </p:sp>
        <p:sp>
          <p:nvSpPr>
            <p:cNvPr id="15398" name="Text Box 82"/>
            <p:cNvSpPr txBox="1">
              <a:spLocks noChangeAspect="1" noChangeArrowheads="1"/>
            </p:cNvSpPr>
            <p:nvPr/>
          </p:nvSpPr>
          <p:spPr bwMode="auto">
            <a:xfrm>
              <a:off x="4621" y="1416"/>
              <a:ext cx="135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sy10" pitchFamily="34" charset="0"/>
                </a:rPr>
                <a:t>R</a:t>
              </a:r>
            </a:p>
          </p:txBody>
        </p:sp>
        <p:sp>
          <p:nvSpPr>
            <p:cNvPr id="15399" name="Text Box 83"/>
            <p:cNvSpPr txBox="1">
              <a:spLocks noChangeAspect="1" noChangeArrowheads="1"/>
            </p:cNvSpPr>
            <p:nvPr/>
          </p:nvSpPr>
          <p:spPr bwMode="auto">
            <a:xfrm>
              <a:off x="4756" y="1395"/>
              <a:ext cx="64" cy="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127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400">
                  <a:latin typeface="cmr7" pitchFamily="34" charset="0"/>
                </a:rPr>
                <a:t>3</a:t>
              </a:r>
            </a:p>
          </p:txBody>
        </p:sp>
        <p:sp>
          <p:nvSpPr>
            <p:cNvPr id="15400" name="Rectangle 84"/>
            <p:cNvSpPr>
              <a:spLocks noChangeAspect="1" noChangeArrowheads="1"/>
            </p:cNvSpPr>
            <p:nvPr/>
          </p:nvSpPr>
          <p:spPr bwMode="auto">
            <a:xfrm>
              <a:off x="1579" y="1197"/>
              <a:ext cx="3240" cy="57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15367" name="Title 3"/>
          <p:cNvSpPr>
            <a:spLocks/>
          </p:cNvSpPr>
          <p:nvPr/>
        </p:nvSpPr>
        <p:spPr bwMode="auto">
          <a:xfrm>
            <a:off x="822325" y="-107950"/>
            <a:ext cx="82296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4400">
                <a:solidFill>
                  <a:srgbClr val="DCE6F2"/>
                </a:solidFill>
                <a:latin typeface="GFS Neohellenic Bold"/>
                <a:ea typeface="GFS Neohellenic Bold"/>
                <a:cs typeface="GFS Neohellenic Bold"/>
              </a:rPr>
              <a:t>Definition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Rotation Matrices</a:t>
            </a: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4294967295"/>
          </p:nvPr>
        </p:nvSpPr>
        <p:spPr>
          <a:xfrm>
            <a:off x="1411209" y="83090"/>
            <a:ext cx="362656" cy="3365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3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1297" y="3122861"/>
            <a:ext cx="5011898" cy="717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 12"/>
          <p:cNvGrpSpPr/>
          <p:nvPr/>
        </p:nvGrpSpPr>
        <p:grpSpPr>
          <a:xfrm>
            <a:off x="1145968" y="1725320"/>
            <a:ext cx="1255793" cy="1134318"/>
            <a:chOff x="518072" y="1352651"/>
            <a:chExt cx="1103393" cy="819530"/>
          </a:xfrm>
        </p:grpSpPr>
        <p:cxnSp>
          <p:nvCxnSpPr>
            <p:cNvPr id="7" name="Straight Arrow Connector 6"/>
            <p:cNvCxnSpPr/>
            <p:nvPr/>
          </p:nvCxnSpPr>
          <p:spPr>
            <a:xfrm flipV="1">
              <a:off x="1018572" y="1352651"/>
              <a:ext cx="0" cy="597517"/>
            </a:xfrm>
            <a:prstGeom prst="straightConnector1">
              <a:avLst/>
            </a:prstGeom>
            <a:ln w="38100">
              <a:solidFill>
                <a:srgbClr val="3076C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1018572" y="1950168"/>
              <a:ext cx="602893" cy="69612"/>
            </a:xfrm>
            <a:prstGeom prst="straightConnector1">
              <a:avLst/>
            </a:prstGeom>
            <a:ln w="38100">
              <a:solidFill>
                <a:srgbClr val="00FF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H="1">
              <a:off x="518072" y="1950168"/>
              <a:ext cx="500500" cy="22201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3837951" y="1249181"/>
            <a:ext cx="1255793" cy="1134318"/>
            <a:chOff x="518072" y="1352651"/>
            <a:chExt cx="1103393" cy="819530"/>
          </a:xfrm>
        </p:grpSpPr>
        <p:cxnSp>
          <p:nvCxnSpPr>
            <p:cNvPr id="19" name="Straight Arrow Connector 18"/>
            <p:cNvCxnSpPr/>
            <p:nvPr/>
          </p:nvCxnSpPr>
          <p:spPr>
            <a:xfrm flipV="1">
              <a:off x="1018572" y="1352651"/>
              <a:ext cx="0" cy="597517"/>
            </a:xfrm>
            <a:prstGeom prst="straightConnector1">
              <a:avLst/>
            </a:prstGeom>
            <a:ln w="38100">
              <a:solidFill>
                <a:srgbClr val="3076C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>
              <a:off x="1018572" y="1950168"/>
              <a:ext cx="602893" cy="69612"/>
            </a:xfrm>
            <a:prstGeom prst="straightConnector1">
              <a:avLst/>
            </a:prstGeom>
            <a:ln w="38100">
              <a:solidFill>
                <a:srgbClr val="00FF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H="1">
              <a:off x="518072" y="1950168"/>
              <a:ext cx="500500" cy="22201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Oval 21"/>
          <p:cNvSpPr/>
          <p:nvPr/>
        </p:nvSpPr>
        <p:spPr>
          <a:xfrm>
            <a:off x="4659144" y="1126853"/>
            <a:ext cx="236947" cy="24465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3744" y="868250"/>
            <a:ext cx="3442920" cy="728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1059629" y="1282887"/>
            <a:ext cx="5209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814430" y="1087624"/>
            <a:ext cx="5209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B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1297" y="4204571"/>
            <a:ext cx="2428024" cy="669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7569" y="4033943"/>
            <a:ext cx="4025802" cy="944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ight Arrow 28"/>
          <p:cNvSpPr/>
          <p:nvPr/>
        </p:nvSpPr>
        <p:spPr>
          <a:xfrm>
            <a:off x="3635028" y="4287035"/>
            <a:ext cx="760977" cy="49473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TextBox 29"/>
          <p:cNvSpPr txBox="1"/>
          <p:nvPr/>
        </p:nvSpPr>
        <p:spPr>
          <a:xfrm>
            <a:off x="674590" y="5082720"/>
            <a:ext cx="78620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The </a:t>
            </a:r>
            <a:r>
              <a:rPr lang="de-DE" sz="3000" dirty="0" err="1" smtClean="0">
                <a:latin typeface="GFS Neohellenic Bold"/>
              </a:rPr>
              <a:t>columns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a </a:t>
            </a:r>
            <a:r>
              <a:rPr lang="de-DE" sz="3000" dirty="0" err="1" smtClean="0">
                <a:latin typeface="GFS Neohellenic Bold"/>
              </a:rPr>
              <a:t>rotation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matrix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are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principal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axis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one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frame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expressed</a:t>
            </a:r>
            <a:r>
              <a:rPr lang="de-DE" sz="3000" dirty="0" smtClean="0">
                <a:latin typeface="GFS Neohellenic Bold"/>
              </a:rPr>
              <a:t> relative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another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647569" y="4033943"/>
            <a:ext cx="4025802" cy="944602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Views of Rotations</a:t>
            </a: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4294967295"/>
          </p:nvPr>
        </p:nvSpPr>
        <p:spPr>
          <a:xfrm>
            <a:off x="1411209" y="83090"/>
            <a:ext cx="362656" cy="3365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70390" y="845745"/>
            <a:ext cx="86820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Rotations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can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be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interpreted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either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as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 l="52159" t="2917" r="2038" b="5185"/>
          <a:stretch>
            <a:fillRect/>
          </a:stretch>
        </p:blipFill>
        <p:spPr bwMode="auto">
          <a:xfrm>
            <a:off x="4879560" y="1967175"/>
            <a:ext cx="3616267" cy="2432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2"/>
          <a:srcRect l="2407" t="11872" r="55855" b="6393"/>
          <a:stretch>
            <a:fillRect/>
          </a:stretch>
        </p:blipFill>
        <p:spPr bwMode="auto">
          <a:xfrm>
            <a:off x="574837" y="2078004"/>
            <a:ext cx="3518704" cy="2310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ounded Rectangle 27"/>
          <p:cNvSpPr/>
          <p:nvPr/>
        </p:nvSpPr>
        <p:spPr>
          <a:xfrm>
            <a:off x="4856409" y="1955600"/>
            <a:ext cx="3778314" cy="2432440"/>
          </a:xfrm>
          <a:prstGeom prst="roundRect">
            <a:avLst>
              <a:gd name="adj" fmla="val 15715"/>
            </a:avLst>
          </a:prstGeom>
          <a:noFill/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ounded Rectangle 31"/>
          <p:cNvSpPr/>
          <p:nvPr/>
        </p:nvSpPr>
        <p:spPr>
          <a:xfrm>
            <a:off x="563262" y="1967175"/>
            <a:ext cx="3778314" cy="2432440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TextBox 32"/>
          <p:cNvSpPr txBox="1"/>
          <p:nvPr/>
        </p:nvSpPr>
        <p:spPr>
          <a:xfrm>
            <a:off x="822871" y="4689334"/>
            <a:ext cx="28231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Coordinate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transformation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373651" y="4689334"/>
            <a:ext cx="28231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Relative </a:t>
            </a:r>
            <a:r>
              <a:rPr lang="de-DE" sz="3000" dirty="0" err="1" smtClean="0">
                <a:latin typeface="GFS Neohellenic Bold"/>
              </a:rPr>
              <a:t>motion</a:t>
            </a:r>
            <a:r>
              <a:rPr lang="de-DE" sz="3000" dirty="0" smtClean="0">
                <a:latin typeface="GFS Neohellenic Bold"/>
              </a:rPr>
              <a:t> in time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Rotation </a:t>
            </a:r>
            <a:r>
              <a:rPr lang="de-DE" dirty="0" err="1" smtClean="0"/>
              <a:t>matrix</a:t>
            </a:r>
            <a:r>
              <a:rPr lang="de-DE" dirty="0" smtClean="0"/>
              <a:t> </a:t>
            </a:r>
            <a:r>
              <a:rPr lang="de-DE" dirty="0" err="1" smtClean="0"/>
              <a:t>drawbacks</a:t>
            </a:r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358815" y="1469985"/>
            <a:ext cx="84958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buClr>
                <a:srgbClr val="3076CF"/>
              </a:buClr>
              <a:buSzPct val="120000"/>
              <a:buFontTx/>
              <a:buChar char="•"/>
            </a:pPr>
            <a:r>
              <a:rPr lang="de-DE" sz="3000" dirty="0" smtClean="0">
                <a:latin typeface="GFS Neohellenic Bold"/>
              </a:rPr>
              <a:t> Need </a:t>
            </a:r>
            <a:r>
              <a:rPr lang="de-DE" sz="3000" dirty="0" err="1" smtClean="0">
                <a:latin typeface="GFS Neohellenic Bold"/>
              </a:rPr>
              <a:t>for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smtClean="0">
                <a:latin typeface="GFS Neohellenic Bold"/>
              </a:rPr>
              <a:t>9 </a:t>
            </a:r>
            <a:r>
              <a:rPr lang="de-DE" sz="3000" b="1" dirty="0" err="1" smtClean="0">
                <a:latin typeface="GFS Neohellenic Bold"/>
              </a:rPr>
              <a:t>numbers</a:t>
            </a:r>
            <a:endParaRPr lang="de-DE" sz="3000" b="1" dirty="0" smtClean="0">
              <a:latin typeface="GFS Neohellenic Bold"/>
            </a:endParaRPr>
          </a:p>
          <a:p>
            <a:pPr marL="173038" indent="-173038">
              <a:buClr>
                <a:srgbClr val="3076CF"/>
              </a:buClr>
              <a:buSzPct val="120000"/>
              <a:buFont typeface="Arial" pitchFamily="34" charset="0"/>
              <a:buChar char="•"/>
            </a:pPr>
            <a:endParaRPr lang="de-DE" sz="3000" dirty="0" smtClean="0">
              <a:latin typeface="GFS Neohellenic Bold"/>
            </a:endParaRPr>
          </a:p>
          <a:p>
            <a:pPr>
              <a:buClr>
                <a:srgbClr val="3076CF"/>
              </a:buClr>
              <a:buSzPct val="120000"/>
              <a:buFontTx/>
              <a:buChar char="•"/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smtClean="0">
                <a:latin typeface="GFS Neohellenic Bold"/>
              </a:rPr>
              <a:t>6 additional </a:t>
            </a:r>
            <a:r>
              <a:rPr lang="de-DE" sz="3000" b="1" dirty="0" err="1" smtClean="0">
                <a:latin typeface="GFS Neohellenic Bold"/>
              </a:rPr>
              <a:t>constrains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ensure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that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matrix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orhtornormal</a:t>
            </a:r>
            <a:endParaRPr lang="de-DE" sz="3000" dirty="0" smtClean="0">
              <a:latin typeface="GFS Neohellenic Bold"/>
            </a:endParaRPr>
          </a:p>
          <a:p>
            <a:pPr>
              <a:buClr>
                <a:srgbClr val="3076CF"/>
              </a:buClr>
              <a:buSzPct val="120000"/>
              <a:buFontTx/>
              <a:buChar char="•"/>
            </a:pPr>
            <a:endParaRPr lang="de-DE" sz="3000" dirty="0" smtClean="0">
              <a:latin typeface="GFS Neohellenic Bold"/>
            </a:endParaRPr>
          </a:p>
          <a:p>
            <a:pPr>
              <a:buClr>
                <a:srgbClr val="3076CF"/>
              </a:buClr>
              <a:buSzPct val="120000"/>
              <a:buFontTx/>
              <a:buChar char="•"/>
            </a:pPr>
            <a:r>
              <a:rPr lang="de-DE" sz="3000" dirty="0" smtClean="0">
                <a:latin typeface="GFS Neohellenic Bold"/>
              </a:rPr>
              <a:t> Suboptimal </a:t>
            </a:r>
            <a:r>
              <a:rPr lang="de-DE" sz="3000" dirty="0" err="1" smtClean="0">
                <a:latin typeface="GFS Neohellenic Bold"/>
              </a:rPr>
              <a:t>for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optimization</a:t>
            </a:r>
            <a:endParaRPr lang="de-DE" sz="3000" dirty="0" smtClean="0">
              <a:latin typeface="GFS Neohellenic Bol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Euler </a:t>
            </a:r>
            <a:r>
              <a:rPr lang="de-DE" dirty="0" err="1" smtClean="0"/>
              <a:t>Angles</a:t>
            </a:r>
            <a:endParaRPr lang="de-DE" dirty="0"/>
          </a:p>
        </p:txBody>
      </p:sp>
      <p:sp>
        <p:nvSpPr>
          <p:cNvPr id="4" name="TextBox 3"/>
          <p:cNvSpPr txBox="1"/>
          <p:nvPr/>
        </p:nvSpPr>
        <p:spPr>
          <a:xfrm>
            <a:off x="486137" y="1041722"/>
            <a:ext cx="83684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One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most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popular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parameterizations</a:t>
            </a: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Rotation </a:t>
            </a:r>
            <a:r>
              <a:rPr lang="de-DE" sz="3000" dirty="0" err="1" smtClean="0">
                <a:latin typeface="GFS Neohellenic Bold"/>
              </a:rPr>
              <a:t>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encoded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the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successive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rotations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about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three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principal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axis</a:t>
            </a: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Only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smtClean="0">
                <a:latin typeface="GFS Neohellenic Bold"/>
              </a:rPr>
              <a:t>3 </a:t>
            </a:r>
            <a:r>
              <a:rPr lang="de-DE" sz="3000" b="1" dirty="0" err="1" smtClean="0">
                <a:latin typeface="GFS Neohellenic Bold"/>
              </a:rPr>
              <a:t>parameters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encode</a:t>
            </a:r>
            <a:r>
              <a:rPr lang="de-DE" sz="3000" dirty="0" smtClean="0">
                <a:latin typeface="GFS Neohellenic Bold"/>
              </a:rPr>
              <a:t> a </a:t>
            </a:r>
            <a:r>
              <a:rPr lang="de-DE" sz="3000" dirty="0" err="1" smtClean="0">
                <a:latin typeface="GFS Neohellenic Bold"/>
              </a:rPr>
              <a:t>rotation</a:t>
            </a: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smtClean="0">
                <a:latin typeface="GFS Neohellenic Bold"/>
              </a:rPr>
              <a:t>Derivatives</a:t>
            </a:r>
            <a:r>
              <a:rPr lang="de-DE" sz="3000" dirty="0" smtClean="0">
                <a:latin typeface="GFS Neohellenic Bold"/>
              </a:rPr>
              <a:t> easy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compute</a:t>
            </a:r>
            <a:endParaRPr lang="de-DE" sz="3000" dirty="0" smtClean="0">
              <a:latin typeface="GFS Neohellenic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Euler </a:t>
            </a:r>
            <a:r>
              <a:rPr lang="de-DE" dirty="0" err="1" smtClean="0"/>
              <a:t>Angles</a:t>
            </a:r>
            <a:endParaRPr lang="de-DE" dirty="0"/>
          </a:p>
        </p:txBody>
      </p:sp>
      <p:grpSp>
        <p:nvGrpSpPr>
          <p:cNvPr id="3" name="Group 2"/>
          <p:cNvGrpSpPr/>
          <p:nvPr/>
        </p:nvGrpSpPr>
        <p:grpSpPr>
          <a:xfrm>
            <a:off x="1013329" y="1866411"/>
            <a:ext cx="2308606" cy="1948854"/>
            <a:chOff x="518072" y="1352651"/>
            <a:chExt cx="1103393" cy="819530"/>
          </a:xfrm>
        </p:grpSpPr>
        <p:cxnSp>
          <p:nvCxnSpPr>
            <p:cNvPr id="4" name="Straight Arrow Connector 3"/>
            <p:cNvCxnSpPr/>
            <p:nvPr/>
          </p:nvCxnSpPr>
          <p:spPr>
            <a:xfrm flipV="1">
              <a:off x="1018572" y="1352651"/>
              <a:ext cx="0" cy="597517"/>
            </a:xfrm>
            <a:prstGeom prst="straightConnector1">
              <a:avLst/>
            </a:prstGeom>
            <a:ln w="38100">
              <a:solidFill>
                <a:srgbClr val="3076C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>
              <a:off x="1018572" y="1950168"/>
              <a:ext cx="602893" cy="69612"/>
            </a:xfrm>
            <a:prstGeom prst="straightConnector1">
              <a:avLst/>
            </a:prstGeom>
            <a:ln w="38100">
              <a:solidFill>
                <a:srgbClr val="00FF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 flipH="1">
              <a:off x="518072" y="1950168"/>
              <a:ext cx="500500" cy="22201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1332663" y="1589412"/>
            <a:ext cx="4851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S</a:t>
            </a:r>
          </a:p>
        </p:txBody>
      </p:sp>
      <p:sp>
        <p:nvSpPr>
          <p:cNvPr id="8" name="Curved Down Arrow 7"/>
          <p:cNvSpPr/>
          <p:nvPr/>
        </p:nvSpPr>
        <p:spPr>
          <a:xfrm>
            <a:off x="776572" y="3419328"/>
            <a:ext cx="798653" cy="314485"/>
          </a:xfrm>
          <a:prstGeom prst="curved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034" name="Picture 10" descr="http://latex.codecogs.com/gif.latex?\dpi%7b200%7d%20\mathbf%7bR_z%7d%20=%20\begin%7bbmatrix%7d%20\cos(\gamma)%20&amp;%20\sin(\gamma)%20&amp;%200\\%20-\sin(\gamma)&amp;%20\cos(\gamma)&amp;%200\\%200&amp;%200&amp;%201%20\end%7bbmatrix%7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3394" y="3599002"/>
            <a:ext cx="3724275" cy="1143001"/>
          </a:xfrm>
          <a:prstGeom prst="rect">
            <a:avLst/>
          </a:prstGeom>
          <a:noFill/>
        </p:spPr>
      </p:pic>
      <p:pic>
        <p:nvPicPr>
          <p:cNvPr id="1036" name="Picture 12" descr="http://latex.codecogs.com/gif.latex?\dpi%7b200%7d%20\mathbf%7bR_x%7d%20=%20\begin%7bbmatrix%7d%201%20&amp;0&amp;0\\%200%20&amp;%20\cos\alpha&amp;%20\sin\alpha\\%200%20&amp;%20-\sin\alpha%20&amp;\cos%20\alpha%20\end%7bbmatrix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3394" y="986721"/>
            <a:ext cx="3409950" cy="1143001"/>
          </a:xfrm>
          <a:prstGeom prst="rect">
            <a:avLst/>
          </a:prstGeom>
          <a:noFill/>
        </p:spPr>
      </p:pic>
      <p:pic>
        <p:nvPicPr>
          <p:cNvPr id="1038" name="Picture 14" descr="http://latex.codecogs.com/gif.latex?\dpi%7b200%7d%20\mathbf%7bR_y%7d%20=%20\begin%7bbmatrix%7d%20\cos%20\beta%20&amp;%200%20&amp;-sin%20\beta\\%200%20&amp;1%20&amp;0%20\\%20\sin\beta%20&amp;0%20&amp;%20\cos\beta%20\end%7bbmatrix%7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07394" y="2307062"/>
            <a:ext cx="3352800" cy="1143001"/>
          </a:xfrm>
          <a:prstGeom prst="rect">
            <a:avLst/>
          </a:prstGeom>
          <a:noFill/>
        </p:spPr>
      </p:pic>
      <p:sp>
        <p:nvSpPr>
          <p:cNvPr id="18" name="Rectangle 17"/>
          <p:cNvSpPr/>
          <p:nvPr/>
        </p:nvSpPr>
        <p:spPr>
          <a:xfrm>
            <a:off x="416688" y="5279979"/>
            <a:ext cx="7801337" cy="1167120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44" name="Picture 20" descr="http://latex.codecogs.com/gif.latex?\LARGE%20\dpi%7b200%7d%20\mathbf%7bR%7d(\alpha,\beta,\gamma)%20=%20\mathbf%7bR_x%7d(\alpha)\,\mathbf%7bR_y%7d(\beta)\,\mathbf%7bR_z%7d(\gamma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0272" y="5535853"/>
            <a:ext cx="7324725" cy="571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Euler </a:t>
            </a:r>
            <a:r>
              <a:rPr lang="de-DE" dirty="0" err="1" smtClean="0"/>
              <a:t>Angles</a:t>
            </a:r>
            <a:r>
              <a:rPr lang="de-DE" dirty="0" smtClean="0"/>
              <a:t>: </a:t>
            </a:r>
            <a:r>
              <a:rPr lang="de-DE" dirty="0" err="1" smtClean="0"/>
              <a:t>confusion</a:t>
            </a:r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486137" y="1041722"/>
            <a:ext cx="836849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70C0"/>
              </a:buClr>
              <a:buSzPct val="120000"/>
            </a:pPr>
            <a:r>
              <a:rPr lang="de-DE" sz="3000" dirty="0" err="1" smtClean="0">
                <a:latin typeface="GFS Neohellenic Bold"/>
              </a:rPr>
              <a:t>Careful</a:t>
            </a:r>
            <a:r>
              <a:rPr lang="de-DE" sz="3000" dirty="0" smtClean="0">
                <a:latin typeface="GFS Neohellenic Bold"/>
              </a:rPr>
              <a:t>: Euler </a:t>
            </a:r>
            <a:r>
              <a:rPr lang="de-DE" sz="3000" dirty="0" err="1" smtClean="0">
                <a:latin typeface="GFS Neohellenic Bold"/>
              </a:rPr>
              <a:t>angles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are</a:t>
            </a:r>
            <a:r>
              <a:rPr lang="de-DE" sz="3000" dirty="0" smtClean="0">
                <a:latin typeface="GFS Neohellenic Bold"/>
              </a:rPr>
              <a:t> a </a:t>
            </a:r>
            <a:r>
              <a:rPr lang="de-DE" sz="3000" dirty="0" err="1" smtClean="0">
                <a:latin typeface="GFS Neohellenic Bold"/>
              </a:rPr>
              <a:t>typical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source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confusion</a:t>
            </a: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</a:pP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</a:pPr>
            <a:r>
              <a:rPr lang="de-DE" sz="3000" dirty="0" err="1" smtClean="0">
                <a:latin typeface="GFS Neohellenic Bold"/>
              </a:rPr>
              <a:t>When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using</a:t>
            </a:r>
            <a:r>
              <a:rPr lang="de-DE" sz="3000" dirty="0" smtClean="0">
                <a:latin typeface="GFS Neohellenic Bold"/>
              </a:rPr>
              <a:t> Euler </a:t>
            </a:r>
            <a:r>
              <a:rPr lang="de-DE" sz="3000" dirty="0" err="1" smtClean="0">
                <a:latin typeface="GFS Neohellenic Bold"/>
              </a:rPr>
              <a:t>angles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smtClean="0">
                <a:solidFill>
                  <a:srgbClr val="FF0000"/>
                </a:solidFill>
                <a:latin typeface="GFS Neohellenic Bold"/>
              </a:rPr>
              <a:t>2 </a:t>
            </a:r>
            <a:r>
              <a:rPr lang="de-DE" sz="3000" b="1" dirty="0" err="1" smtClean="0">
                <a:solidFill>
                  <a:srgbClr val="FF0000"/>
                </a:solidFill>
                <a:latin typeface="GFS Neohellenic Bold"/>
              </a:rPr>
              <a:t>things</a:t>
            </a:r>
            <a:r>
              <a:rPr lang="de-DE" sz="3000" b="1" dirty="0" smtClean="0">
                <a:solidFill>
                  <a:srgbClr val="FF0000"/>
                </a:solidFill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have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be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specified</a:t>
            </a: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endParaRPr lang="de-DE" sz="3000" dirty="0" smtClean="0">
              <a:latin typeface="GFS Neohellenic Bold"/>
            </a:endParaRPr>
          </a:p>
          <a:p>
            <a:pPr marL="971550" lvl="1" indent="-514350">
              <a:buClr>
                <a:srgbClr val="0070C0"/>
              </a:buClr>
              <a:buSzPct val="120000"/>
              <a:buAutoNum type="arabicParenR"/>
            </a:pPr>
            <a:r>
              <a:rPr lang="de-DE" sz="3000" dirty="0" err="1" smtClean="0">
                <a:latin typeface="GFS Neohellenic Bold"/>
              </a:rPr>
              <a:t>Convention</a:t>
            </a:r>
            <a:r>
              <a:rPr lang="de-DE" sz="3000" dirty="0" smtClean="0">
                <a:latin typeface="GFS Neohellenic Bold"/>
              </a:rPr>
              <a:t>: X-Y-Z, Z-Y-X, Z-Y-Z …</a:t>
            </a:r>
          </a:p>
          <a:p>
            <a:pPr marL="971550" lvl="1" indent="-514350">
              <a:buClr>
                <a:srgbClr val="0070C0"/>
              </a:buClr>
              <a:buSzPct val="120000"/>
              <a:buAutoNum type="arabicParenR"/>
            </a:pPr>
            <a:endParaRPr lang="de-DE" sz="3000" dirty="0" smtClean="0">
              <a:latin typeface="GFS Neohellenic Bold"/>
            </a:endParaRPr>
          </a:p>
          <a:p>
            <a:pPr marL="971550" lvl="1" indent="-514350">
              <a:buClr>
                <a:srgbClr val="0070C0"/>
              </a:buClr>
              <a:buSzPct val="120000"/>
              <a:buAutoNum type="arabicParenR"/>
            </a:pPr>
            <a:r>
              <a:rPr lang="de-DE" sz="3000" dirty="0" err="1" smtClean="0">
                <a:latin typeface="GFS Neohellenic Bold"/>
              </a:rPr>
              <a:t>Rotations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about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static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spatial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frame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moving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body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frame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6137" y="1041722"/>
            <a:ext cx="7639291" cy="1145893"/>
          </a:xfrm>
          <a:prstGeom prst="rect">
            <a:avLst/>
          </a:prstGeom>
          <a:noFill/>
          <a:ln w="57150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 bwMode="auto">
          <a:xfrm>
            <a:off x="822325" y="-107950"/>
            <a:ext cx="8229600" cy="63341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de-DE" smtClean="0">
                <a:ea typeface="GFS Neohellenic Bold"/>
              </a:rPr>
              <a:t>Euler Angles: drawbacks I</a:t>
            </a: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498475" y="1062038"/>
            <a:ext cx="8194675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r>
              <a:rPr lang="de-DE" sz="3000" b="1" dirty="0">
                <a:latin typeface="GFS Neohellenic Bold"/>
              </a:rPr>
              <a:t> </a:t>
            </a:r>
            <a:r>
              <a:rPr lang="de-DE" sz="3000" b="1" dirty="0" err="1">
                <a:latin typeface="GFS Neohellenic Bold"/>
              </a:rPr>
              <a:t>Gimbal</a:t>
            </a:r>
            <a:r>
              <a:rPr lang="de-DE" sz="3000" b="1" dirty="0">
                <a:latin typeface="GFS Neohellenic Bold"/>
              </a:rPr>
              <a:t> lock: </a:t>
            </a:r>
            <a:r>
              <a:rPr lang="de-DE" sz="3000" dirty="0" err="1">
                <a:latin typeface="GFS Neohellenic Bold"/>
              </a:rPr>
              <a:t>When</a:t>
            </a:r>
            <a:r>
              <a:rPr lang="de-DE" sz="3000" dirty="0">
                <a:latin typeface="GFS Neohellenic Bold"/>
              </a:rPr>
              <a:t> </a:t>
            </a:r>
            <a:r>
              <a:rPr lang="de-DE" sz="3000" dirty="0" err="1">
                <a:latin typeface="GFS Neohellenic Bold"/>
              </a:rPr>
              <a:t>two</a:t>
            </a:r>
            <a:r>
              <a:rPr lang="de-DE" sz="3000" dirty="0">
                <a:latin typeface="GFS Neohellenic Bold"/>
              </a:rPr>
              <a:t> </a:t>
            </a:r>
            <a:r>
              <a:rPr lang="de-DE" sz="3000" dirty="0" err="1">
                <a:latin typeface="GFS Neohellenic Bold"/>
              </a:rPr>
              <a:t>of</a:t>
            </a:r>
            <a:r>
              <a:rPr lang="de-DE" sz="3000" dirty="0">
                <a:latin typeface="GFS Neohellenic Bold"/>
              </a:rPr>
              <a:t> </a:t>
            </a:r>
            <a:r>
              <a:rPr lang="de-DE" sz="3000" dirty="0" err="1">
                <a:latin typeface="GFS Neohellenic Bold"/>
              </a:rPr>
              <a:t>the</a:t>
            </a:r>
            <a:r>
              <a:rPr lang="de-DE" sz="3000" dirty="0">
                <a:latin typeface="GFS Neohellenic Bold"/>
              </a:rPr>
              <a:t> </a:t>
            </a:r>
            <a:r>
              <a:rPr lang="de-DE" sz="3000" dirty="0" err="1">
                <a:latin typeface="GFS Neohellenic Bold"/>
              </a:rPr>
              <a:t>axis</a:t>
            </a:r>
            <a:r>
              <a:rPr lang="de-DE" sz="3000" dirty="0">
                <a:latin typeface="GFS Neohellenic Bold"/>
              </a:rPr>
              <a:t> </a:t>
            </a:r>
            <a:r>
              <a:rPr lang="de-DE" sz="3000" dirty="0" err="1">
                <a:latin typeface="GFS Neohellenic Bold"/>
              </a:rPr>
              <a:t>align</a:t>
            </a:r>
            <a:r>
              <a:rPr lang="de-DE" sz="3000" dirty="0">
                <a:latin typeface="GFS Neohellenic Bold"/>
              </a:rPr>
              <a:t> </a:t>
            </a:r>
            <a:r>
              <a:rPr lang="de-DE" sz="3000" dirty="0" err="1">
                <a:latin typeface="GFS Neohellenic Bold"/>
              </a:rPr>
              <a:t>one</a:t>
            </a:r>
            <a:r>
              <a:rPr lang="de-DE" sz="3000" dirty="0">
                <a:latin typeface="GFS Neohellenic Bold"/>
              </a:rPr>
              <a:t> </a:t>
            </a:r>
            <a:r>
              <a:rPr lang="de-DE" sz="3000" dirty="0" err="1">
                <a:latin typeface="GFS Neohellenic Bold"/>
              </a:rPr>
              <a:t>degree</a:t>
            </a:r>
            <a:r>
              <a:rPr lang="de-DE" sz="3000" dirty="0">
                <a:latin typeface="GFS Neohellenic Bold"/>
              </a:rPr>
              <a:t> </a:t>
            </a:r>
            <a:r>
              <a:rPr lang="de-DE" sz="3000" dirty="0" err="1">
                <a:latin typeface="GFS Neohellenic Bold"/>
              </a:rPr>
              <a:t>of</a:t>
            </a:r>
            <a:r>
              <a:rPr lang="de-DE" sz="3000" dirty="0">
                <a:latin typeface="GFS Neohellenic Bold"/>
              </a:rPr>
              <a:t> </a:t>
            </a:r>
            <a:r>
              <a:rPr lang="de-DE" sz="3000" dirty="0" err="1">
                <a:latin typeface="GFS Neohellenic Bold"/>
              </a:rPr>
              <a:t>freedom</a:t>
            </a:r>
            <a:r>
              <a:rPr lang="de-DE" sz="3000" dirty="0">
                <a:latin typeface="GFS Neohellenic Bold"/>
              </a:rPr>
              <a:t> </a:t>
            </a:r>
            <a:r>
              <a:rPr lang="de-DE" sz="3000" dirty="0" err="1">
                <a:latin typeface="GFS Neohellenic Bold"/>
              </a:rPr>
              <a:t>is</a:t>
            </a:r>
            <a:r>
              <a:rPr lang="de-DE" sz="3000" dirty="0">
                <a:latin typeface="GFS Neohellenic Bold"/>
              </a:rPr>
              <a:t> lost !</a:t>
            </a:r>
            <a:r>
              <a:rPr lang="de-DE" sz="3000" b="1" dirty="0">
                <a:latin typeface="GFS Neohellenic Bold"/>
              </a:rPr>
              <a:t> </a:t>
            </a:r>
          </a:p>
          <a:p>
            <a:pPr>
              <a:buClr>
                <a:srgbClr val="0070C0"/>
              </a:buClr>
              <a:buSzPct val="120000"/>
            </a:pPr>
            <a:r>
              <a:rPr lang="de-DE" sz="3000" dirty="0">
                <a:latin typeface="GFS Neohellenic Bold"/>
              </a:rPr>
              <a:t> </a:t>
            </a: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r>
              <a:rPr lang="de-DE" sz="3000" dirty="0">
                <a:latin typeface="GFS Neohellenic Bold"/>
              </a:rPr>
              <a:t> </a:t>
            </a:r>
            <a:r>
              <a:rPr lang="de-DE" sz="3000" dirty="0" err="1">
                <a:latin typeface="GFS Neohellenic Bold"/>
              </a:rPr>
              <a:t>Parameterization</a:t>
            </a:r>
            <a:r>
              <a:rPr lang="de-DE" sz="3000" dirty="0">
                <a:latin typeface="GFS Neohellenic Bold"/>
              </a:rPr>
              <a:t> </a:t>
            </a:r>
            <a:r>
              <a:rPr lang="de-DE" sz="3000" dirty="0" err="1">
                <a:latin typeface="GFS Neohellenic Bold"/>
              </a:rPr>
              <a:t>is</a:t>
            </a:r>
            <a:r>
              <a:rPr lang="de-DE" sz="3000" dirty="0">
                <a:latin typeface="GFS Neohellenic Bold"/>
              </a:rPr>
              <a:t> not </a:t>
            </a:r>
            <a:r>
              <a:rPr lang="de-DE" sz="3000" dirty="0" err="1">
                <a:latin typeface="GFS Neohellenic Bold"/>
              </a:rPr>
              <a:t>unique</a:t>
            </a:r>
            <a:endParaRPr lang="de-DE" sz="3000" dirty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endParaRPr lang="de-DE" sz="3000" dirty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r>
              <a:rPr lang="de-DE" sz="3000" dirty="0">
                <a:latin typeface="GFS Neohellenic Bold"/>
              </a:rPr>
              <a:t> Lots </a:t>
            </a:r>
            <a:r>
              <a:rPr lang="de-DE" sz="3000" dirty="0" err="1">
                <a:latin typeface="GFS Neohellenic Bold"/>
              </a:rPr>
              <a:t>of</a:t>
            </a:r>
            <a:r>
              <a:rPr lang="de-DE" sz="3000" dirty="0">
                <a:latin typeface="GFS Neohellenic Bold"/>
              </a:rPr>
              <a:t> </a:t>
            </a:r>
            <a:r>
              <a:rPr lang="de-DE" sz="3000" dirty="0" err="1">
                <a:latin typeface="GFS Neohellenic Bold"/>
              </a:rPr>
              <a:t>conventions</a:t>
            </a:r>
            <a:r>
              <a:rPr lang="de-DE" sz="3000" dirty="0">
                <a:latin typeface="GFS Neohellenic Bold"/>
              </a:rPr>
              <a:t> </a:t>
            </a:r>
            <a:r>
              <a:rPr lang="de-DE" sz="3000" dirty="0" err="1">
                <a:latin typeface="GFS Neohellenic Bold"/>
              </a:rPr>
              <a:t>for</a:t>
            </a:r>
            <a:r>
              <a:rPr lang="de-DE" sz="3000" dirty="0">
                <a:latin typeface="GFS Neohellenic Bold"/>
              </a:rPr>
              <a:t> Euler </a:t>
            </a:r>
            <a:r>
              <a:rPr lang="de-DE" sz="3000" dirty="0" err="1">
                <a:latin typeface="GFS Neohellenic Bold"/>
              </a:rPr>
              <a:t>angles</a:t>
            </a:r>
            <a:endParaRPr lang="de-DE" sz="3000" dirty="0">
              <a:latin typeface="GFS Neohellenic Bold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75350" y="3924300"/>
            <a:ext cx="2041525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524125" y="4025900"/>
            <a:ext cx="2368550" cy="2413000"/>
            <a:chOff x="960" y="1344"/>
            <a:chExt cx="1779" cy="1841"/>
          </a:xfrm>
        </p:grpSpPr>
        <p:pic>
          <p:nvPicPr>
            <p:cNvPr id="18438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60" y="1392"/>
              <a:ext cx="1779" cy="17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9" name="Rectangle 7"/>
            <p:cNvSpPr>
              <a:spLocks noChangeArrowheads="1"/>
            </p:cNvSpPr>
            <p:nvPr/>
          </p:nvSpPr>
          <p:spPr bwMode="auto">
            <a:xfrm>
              <a:off x="2016" y="1344"/>
              <a:ext cx="48" cy="4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de-DE"/>
            </a:p>
          </p:txBody>
        </p:sp>
        <p:sp>
          <p:nvSpPr>
            <p:cNvPr id="18440" name="Rectangle 8"/>
            <p:cNvSpPr>
              <a:spLocks noChangeArrowheads="1"/>
            </p:cNvSpPr>
            <p:nvPr/>
          </p:nvSpPr>
          <p:spPr bwMode="auto">
            <a:xfrm>
              <a:off x="2007" y="1368"/>
              <a:ext cx="48" cy="48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Quaternions</a:t>
            </a:r>
            <a:endParaRPr lang="de-DE" dirty="0"/>
          </a:p>
        </p:txBody>
      </p:sp>
      <p:sp>
        <p:nvSpPr>
          <p:cNvPr id="4" name="TextBox 3"/>
          <p:cNvSpPr txBox="1"/>
          <p:nvPr/>
        </p:nvSpPr>
        <p:spPr>
          <a:xfrm>
            <a:off x="335666" y="856527"/>
            <a:ext cx="853054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076CF"/>
              </a:buClr>
              <a:buSzPct val="120000"/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A </a:t>
            </a:r>
            <a:r>
              <a:rPr lang="de-DE" sz="3000" dirty="0" err="1" smtClean="0">
                <a:latin typeface="GFS Neohellenic Bold"/>
              </a:rPr>
              <a:t>quaternion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has</a:t>
            </a:r>
            <a:r>
              <a:rPr lang="de-DE" sz="3000" dirty="0" smtClean="0">
                <a:latin typeface="GFS Neohellenic Bold"/>
              </a:rPr>
              <a:t> 4 </a:t>
            </a:r>
            <a:r>
              <a:rPr lang="de-DE" sz="3000" dirty="0" err="1" smtClean="0">
                <a:latin typeface="GFS Neohellenic Bold"/>
              </a:rPr>
              <a:t>components</a:t>
            </a:r>
            <a:r>
              <a:rPr lang="de-DE" sz="3000" dirty="0" smtClean="0">
                <a:latin typeface="GFS Neohellenic Bold"/>
              </a:rPr>
              <a:t>:</a:t>
            </a: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generalize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complex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numbers</a:t>
            </a:r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r>
              <a:rPr lang="de-DE" sz="3000" dirty="0" smtClean="0">
                <a:latin typeface="GFS Neohellenic Bold"/>
              </a:rPr>
              <a:t>	</a:t>
            </a:r>
            <a:r>
              <a:rPr lang="de-DE" sz="3000" dirty="0" err="1" smtClean="0">
                <a:latin typeface="GFS Neohellenic Bold"/>
              </a:rPr>
              <a:t>with</a:t>
            </a:r>
            <a:r>
              <a:rPr lang="de-DE" sz="3000" dirty="0" smtClean="0">
                <a:latin typeface="GFS Neohellenic Bold"/>
              </a:rPr>
              <a:t> additional </a:t>
            </a:r>
            <a:r>
              <a:rPr lang="de-DE" sz="3000" dirty="0" err="1" smtClean="0">
                <a:latin typeface="GFS Neohellenic Bold"/>
              </a:rPr>
              <a:t>properties</a:t>
            </a:r>
            <a:endParaRPr lang="de-DE" sz="3000" dirty="0" smtClean="0">
              <a:latin typeface="GFS Neohellenic Bold"/>
            </a:endParaRPr>
          </a:p>
          <a:p>
            <a:endParaRPr lang="de-DE" sz="3000" b="1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r>
              <a:rPr lang="de-DE" sz="3000" b="1" dirty="0" smtClean="0">
                <a:latin typeface="GFS Neohellenic Bold"/>
              </a:rPr>
              <a:t> Unit </a:t>
            </a:r>
            <a:r>
              <a:rPr lang="de-DE" sz="3000" b="1" dirty="0" err="1" smtClean="0">
                <a:latin typeface="GFS Neohellenic Bold"/>
              </a:rPr>
              <a:t>length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quaternions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can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be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used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carry</a:t>
            </a:r>
            <a:r>
              <a:rPr lang="de-DE" sz="3000" dirty="0" smtClean="0">
                <a:latin typeface="GFS Neohellenic Bold"/>
              </a:rPr>
              <a:t> out </a:t>
            </a:r>
            <a:r>
              <a:rPr lang="de-DE" sz="3000" dirty="0" err="1" smtClean="0">
                <a:latin typeface="GFS Neohellenic Bold"/>
              </a:rPr>
              <a:t>rotations</a:t>
            </a:r>
            <a:r>
              <a:rPr lang="de-DE" sz="3000" dirty="0" smtClean="0">
                <a:latin typeface="GFS Neohellenic Bold"/>
              </a:rPr>
              <a:t>. The </a:t>
            </a:r>
            <a:r>
              <a:rPr lang="de-DE" sz="3000" dirty="0" err="1" smtClean="0">
                <a:latin typeface="GFS Neohellenic Bold"/>
              </a:rPr>
              <a:t>set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they</a:t>
            </a:r>
            <a:r>
              <a:rPr lang="de-DE" sz="3000" dirty="0" smtClean="0">
                <a:latin typeface="GFS Neohellenic Bold"/>
              </a:rPr>
              <a:t> form </a:t>
            </a:r>
            <a:r>
              <a:rPr lang="de-DE" sz="3000" dirty="0" err="1" smtClean="0">
                <a:latin typeface="GFS Neohellenic Bold"/>
              </a:rPr>
              <a:t>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called</a:t>
            </a:r>
            <a:r>
              <a:rPr lang="de-DE" sz="3000" dirty="0" smtClean="0">
                <a:latin typeface="GFS Neohellenic Bold"/>
              </a:rPr>
              <a:t> </a:t>
            </a:r>
          </a:p>
        </p:txBody>
      </p:sp>
      <p:pic>
        <p:nvPicPr>
          <p:cNvPr id="26626" name="Picture 2" descr="http://latex.codecogs.com/gif.latex?\LARGE%20\dpi%7b200%7d%20\mathbf%7bq%7d%20=\%5bq_w\%20q_x\%20q_y\%20q_z%5d%5e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8200" y="1454554"/>
            <a:ext cx="3905250" cy="638175"/>
          </a:xfrm>
          <a:prstGeom prst="rect">
            <a:avLst/>
          </a:prstGeom>
          <a:noFill/>
        </p:spPr>
      </p:pic>
      <p:pic>
        <p:nvPicPr>
          <p:cNvPr id="26628" name="Picture 4" descr="http://latex.codecogs.com/gif.latex?\LARGE%20\dpi%7b200%7d%20\mathbf%7bq%7d%20=q_w%20+%20q_x%20\mathbf%7bi%7d%20+%20q_y%20\mathbf%7bj%7d+%20q_z%20\mathbf%7bk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5692" y="2935850"/>
            <a:ext cx="5457825" cy="542926"/>
          </a:xfrm>
          <a:prstGeom prst="rect">
            <a:avLst/>
          </a:prstGeom>
          <a:noFill/>
        </p:spPr>
      </p:pic>
      <p:pic>
        <p:nvPicPr>
          <p:cNvPr id="26630" name="Picture 6" descr="http://latex.codecogs.com/gif.latex?\LARGE%20\dpi%7b200%7d%20S%5e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97677" y="5032438"/>
            <a:ext cx="359137" cy="352362"/>
          </a:xfrm>
          <a:prstGeom prst="rect">
            <a:avLst/>
          </a:prstGeom>
          <a:noFill/>
        </p:spPr>
      </p:pic>
      <p:pic>
        <p:nvPicPr>
          <p:cNvPr id="26634" name="Picture 10" descr="http://latex.codecogs.com/gif.latex?\LARGE%20\dpi%7b200%7d%20\mathbf%7bi%7d%5e2=\mathbf%7bj%7d%5e2=\mathbf%7bk%7d%5e2=\mathbf%7bi%7d\cdot%20\mathbf%7bj%7d%20\cdot%20\mathbf%7bk%7d=-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70500" y="3735004"/>
            <a:ext cx="3248305" cy="316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Quaternions</a:t>
            </a:r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486137" y="745817"/>
            <a:ext cx="83684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Quaternions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can</a:t>
            </a:r>
            <a:r>
              <a:rPr lang="de-DE" sz="3000" dirty="0" smtClean="0">
                <a:latin typeface="GFS Neohellenic Bold"/>
              </a:rPr>
              <a:t> also </a:t>
            </a:r>
            <a:r>
              <a:rPr lang="de-DE" sz="3000" dirty="0" err="1" smtClean="0">
                <a:latin typeface="GFS Neohellenic Bold"/>
              </a:rPr>
              <a:t>be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interpreted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as</a:t>
            </a:r>
            <a:r>
              <a:rPr lang="de-DE" sz="3000" dirty="0" smtClean="0">
                <a:latin typeface="GFS Neohellenic Bold"/>
              </a:rPr>
              <a:t> a </a:t>
            </a:r>
            <a:r>
              <a:rPr lang="de-DE" sz="3000" dirty="0" err="1" smtClean="0">
                <a:latin typeface="GFS Neohellenic Bold"/>
              </a:rPr>
              <a:t>scalar</a:t>
            </a:r>
            <a:r>
              <a:rPr lang="de-DE" sz="3000" dirty="0" smtClean="0">
                <a:latin typeface="GFS Neohellenic Bold"/>
              </a:rPr>
              <a:t> plus a 3-vector</a:t>
            </a: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</a:pPr>
            <a:r>
              <a:rPr lang="de-DE" sz="3000" dirty="0" err="1" smtClean="0">
                <a:latin typeface="GFS Neohellenic Bold"/>
              </a:rPr>
              <a:t>Where</a:t>
            </a:r>
            <a:r>
              <a:rPr lang="de-DE" sz="3000" dirty="0" smtClean="0">
                <a:latin typeface="GFS Neohellenic Bold"/>
              </a:rPr>
              <a:t> </a:t>
            </a: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endParaRPr lang="de-DE" sz="3000" dirty="0" smtClean="0">
              <a:latin typeface="GFS Neohellenic Bold"/>
            </a:endParaRPr>
          </a:p>
        </p:txBody>
      </p:sp>
      <p:pic>
        <p:nvPicPr>
          <p:cNvPr id="31746" name="Picture 2" descr="http://latex.codecogs.com/gif.latex?\LARGE%20\dpi%7b200%7d%20\mathbf%7bq%7d%20=%20\%5bq_w\%20\mathbf%7bv%7d%5d%5e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1416" y="1817490"/>
            <a:ext cx="2330731" cy="563189"/>
          </a:xfrm>
          <a:prstGeom prst="rect">
            <a:avLst/>
          </a:prstGeom>
          <a:noFill/>
        </p:spPr>
      </p:pic>
      <p:pic>
        <p:nvPicPr>
          <p:cNvPr id="31755" name="Picture 11" descr="http://latex.codecogs.com/gif.latex?\LARGE%20\dpi%7b200%7d%20\mathbf%7bv%7d%20=%20\sin%20\frac%7b\theta%7d%7b2%7d\,\omeg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59" y="4531469"/>
            <a:ext cx="2466975" cy="1133476"/>
          </a:xfrm>
          <a:prstGeom prst="rect">
            <a:avLst/>
          </a:prstGeom>
          <a:noFill/>
        </p:spPr>
      </p:pic>
      <p:pic>
        <p:nvPicPr>
          <p:cNvPr id="31757" name="Picture 13" descr="http://latex.codecogs.com/gif.latex?\LARGE%20\dpi%7b200%7d%20q_w%20=%20\cos%20\frac%7b\theta%7d%7b2%7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59" y="2913062"/>
            <a:ext cx="2257425" cy="1133476"/>
          </a:xfrm>
          <a:prstGeom prst="rect">
            <a:avLst/>
          </a:prstGeom>
          <a:noFill/>
        </p:spPr>
      </p:pic>
      <p:grpSp>
        <p:nvGrpSpPr>
          <p:cNvPr id="26" name="Group 25"/>
          <p:cNvGrpSpPr/>
          <p:nvPr/>
        </p:nvGrpSpPr>
        <p:grpSpPr>
          <a:xfrm>
            <a:off x="5499279" y="3098800"/>
            <a:ext cx="2508841" cy="2606317"/>
            <a:chOff x="3050948" y="4046538"/>
            <a:chExt cx="2314414" cy="2646362"/>
          </a:xfrm>
        </p:grpSpPr>
        <p:sp>
          <p:nvSpPr>
            <p:cNvPr id="13" name="Oval 12"/>
            <p:cNvSpPr/>
            <p:nvPr/>
          </p:nvSpPr>
          <p:spPr>
            <a:xfrm rot="780000">
              <a:off x="3050948" y="5092674"/>
              <a:ext cx="2026755" cy="756000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6" name="Straight Connector 15"/>
            <p:cNvCxnSpPr>
              <a:endCxn id="13" idx="4"/>
            </p:cNvCxnSpPr>
            <p:nvPr/>
          </p:nvCxnSpPr>
          <p:spPr>
            <a:xfrm>
              <a:off x="3973512" y="5422900"/>
              <a:ext cx="5782" cy="4160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endCxn id="13" idx="7"/>
            </p:cNvCxnSpPr>
            <p:nvPr/>
          </p:nvCxnSpPr>
          <p:spPr>
            <a:xfrm flipV="1">
              <a:off x="3973512" y="5371431"/>
              <a:ext cx="849140" cy="5147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V="1">
              <a:off x="3543300" y="4046538"/>
              <a:ext cx="889000" cy="264636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pic>
          <p:nvPicPr>
            <p:cNvPr id="31759" name="Picture 15" descr="http://latex.codecogs.com/png.latex?\LARGE%20\dpi%7b200%7d%20\theta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136762" y="5643723"/>
              <a:ext cx="228600" cy="390526"/>
            </a:xfrm>
            <a:prstGeom prst="rect">
              <a:avLst/>
            </a:prstGeom>
            <a:noFill/>
          </p:spPr>
        </p:pic>
        <p:pic>
          <p:nvPicPr>
            <p:cNvPr id="31761" name="Picture 17" descr="http://latex.codecogs.com/png.latex?\LARGE%20\dpi%7b200%7d%20\omega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498802" y="4345604"/>
              <a:ext cx="323850" cy="247650"/>
            </a:xfrm>
            <a:prstGeom prst="rect">
              <a:avLst/>
            </a:prstGeom>
            <a:noFill/>
          </p:spPr>
        </p:pic>
      </p:grpSp>
      <p:sp>
        <p:nvSpPr>
          <p:cNvPr id="28" name="Freeform 27"/>
          <p:cNvSpPr/>
          <p:nvPr/>
        </p:nvSpPr>
        <p:spPr>
          <a:xfrm rot="20884557">
            <a:off x="6527800" y="4508500"/>
            <a:ext cx="469900" cy="228600"/>
          </a:xfrm>
          <a:custGeom>
            <a:avLst/>
            <a:gdLst>
              <a:gd name="connsiteX0" fmla="*/ 0 w 469900"/>
              <a:gd name="connsiteY0" fmla="*/ 190500 h 228600"/>
              <a:gd name="connsiteX1" fmla="*/ 228600 w 469900"/>
              <a:gd name="connsiteY1" fmla="*/ 228600 h 228600"/>
              <a:gd name="connsiteX2" fmla="*/ 431800 w 469900"/>
              <a:gd name="connsiteY2" fmla="*/ 190500 h 228600"/>
              <a:gd name="connsiteX3" fmla="*/ 457200 w 469900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28600">
                <a:moveTo>
                  <a:pt x="0" y="190500"/>
                </a:moveTo>
                <a:cubicBezTo>
                  <a:pt x="78316" y="209550"/>
                  <a:pt x="156633" y="228600"/>
                  <a:pt x="228600" y="228600"/>
                </a:cubicBezTo>
                <a:cubicBezTo>
                  <a:pt x="300567" y="228600"/>
                  <a:pt x="393700" y="228600"/>
                  <a:pt x="431800" y="190500"/>
                </a:cubicBezTo>
                <a:cubicBezTo>
                  <a:pt x="469900" y="152400"/>
                  <a:pt x="463550" y="76200"/>
                  <a:pt x="457200" y="0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8900" y="1977724"/>
            <a:ext cx="2165350" cy="35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6821" y="1977724"/>
            <a:ext cx="1990879" cy="3556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495300" y="838200"/>
            <a:ext cx="7366000" cy="6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 hangingPunct="0">
              <a:lnSpc>
                <a:spcPct val="102000"/>
              </a:lnSpc>
              <a:buClr>
                <a:srgbClr val="000000"/>
              </a:buClr>
              <a:buSzPct val="45000"/>
              <a:tabLst>
                <a:tab pos="723900" algn="l"/>
                <a:tab pos="1447800" algn="l"/>
                <a:tab pos="2171700" algn="l"/>
              </a:tabLst>
            </a:pPr>
            <a:r>
              <a:rPr lang="en-GB" sz="2400" dirty="0">
                <a:latin typeface="GFS Neohellenic Bold"/>
                <a:cs typeface="Arial" pitchFamily="34" charset="0"/>
              </a:rPr>
              <a:t>- </a:t>
            </a:r>
            <a:r>
              <a:rPr lang="en-GB" sz="2000" dirty="0">
                <a:latin typeface="GFS Neohellenic Bold"/>
                <a:cs typeface="Arial" pitchFamily="34" charset="0"/>
              </a:rPr>
              <a:t>Motion Analysis, </a:t>
            </a:r>
            <a:r>
              <a:rPr lang="en-GB" sz="2000" dirty="0" err="1">
                <a:latin typeface="GFS Neohellenic Bold"/>
                <a:cs typeface="Arial" pitchFamily="34" charset="0"/>
              </a:rPr>
              <a:t>Vicon</a:t>
            </a:r>
            <a:r>
              <a:rPr lang="en-GB" sz="2000" dirty="0">
                <a:latin typeface="GFS Neohellenic Bold"/>
                <a:cs typeface="Arial" pitchFamily="34" charset="0"/>
              </a:rPr>
              <a:t> (55+ Marker, 1000fps, Strobe-lights)</a:t>
            </a:r>
          </a:p>
          <a:p>
            <a:pPr defTabSz="914400" hangingPunct="0">
              <a:lnSpc>
                <a:spcPct val="102000"/>
              </a:lnSpc>
              <a:buClr>
                <a:srgbClr val="000000"/>
              </a:buClr>
              <a:buSzPct val="45000"/>
              <a:buFontTx/>
              <a:buChar char="-"/>
              <a:tabLst>
                <a:tab pos="723900" algn="l"/>
                <a:tab pos="1447800" algn="l"/>
                <a:tab pos="2171700" algn="l"/>
              </a:tabLst>
            </a:pPr>
            <a:endParaRPr lang="en-GB" sz="2000" dirty="0"/>
          </a:p>
        </p:txBody>
      </p:sp>
      <p:pic>
        <p:nvPicPr>
          <p:cNvPr id="819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" y="2526964"/>
            <a:ext cx="25908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itle 3"/>
          <p:cNvSpPr>
            <a:spLocks/>
          </p:cNvSpPr>
          <p:nvPr/>
        </p:nvSpPr>
        <p:spPr bwMode="auto">
          <a:xfrm>
            <a:off x="822325" y="-107950"/>
            <a:ext cx="82296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4400">
                <a:solidFill>
                  <a:srgbClr val="DCE6F2"/>
                </a:solidFill>
                <a:latin typeface="GFS Neohellenic Bold"/>
                <a:ea typeface="GFS Neohellenic Bold"/>
                <a:cs typeface="GFS Neohellenic Bold"/>
              </a:rPr>
              <a:t>Overview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Quaternions</a:t>
            </a:r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486137" y="876300"/>
            <a:ext cx="836849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Rotations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can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be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carried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away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directly</a:t>
            </a:r>
            <a:r>
              <a:rPr lang="de-DE" sz="3000" dirty="0" smtClean="0">
                <a:latin typeface="GFS Neohellenic Bold"/>
              </a:rPr>
              <a:t> in </a:t>
            </a:r>
            <a:r>
              <a:rPr lang="de-DE" sz="3000" dirty="0" err="1" smtClean="0">
                <a:latin typeface="GFS Neohellenic Bold"/>
              </a:rPr>
              <a:t>parameter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space</a:t>
            </a:r>
            <a:r>
              <a:rPr lang="de-DE" sz="3000" dirty="0" smtClean="0">
                <a:latin typeface="GFS Neohellenic Bold"/>
              </a:rPr>
              <a:t> via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quaternion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product</a:t>
            </a:r>
            <a:r>
              <a:rPr lang="de-DE" sz="3000" dirty="0" smtClean="0">
                <a:latin typeface="GFS Neohellenic Bold"/>
              </a:rPr>
              <a:t>:</a:t>
            </a: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endParaRPr lang="de-DE" sz="3000" dirty="0" smtClean="0">
              <a:latin typeface="GFS Neohellenic Bold"/>
            </a:endParaRPr>
          </a:p>
          <a:p>
            <a:pPr lvl="1">
              <a:buClr>
                <a:srgbClr val="0070C0"/>
              </a:buClr>
              <a:buSzPct val="120000"/>
            </a:pPr>
            <a:r>
              <a:rPr lang="de-DE" sz="3000" dirty="0" smtClean="0">
                <a:latin typeface="GFS Neohellenic Bold"/>
              </a:rPr>
              <a:t>- </a:t>
            </a:r>
            <a:r>
              <a:rPr lang="de-DE" sz="3000" dirty="0" err="1" smtClean="0">
                <a:latin typeface="GFS Neohellenic Bold"/>
              </a:rPr>
              <a:t>Concatenation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rotations</a:t>
            </a:r>
            <a:r>
              <a:rPr lang="de-DE" sz="3000" dirty="0" smtClean="0">
                <a:latin typeface="GFS Neohellenic Bold"/>
              </a:rPr>
              <a:t>:</a:t>
            </a:r>
          </a:p>
          <a:p>
            <a:pPr lvl="1">
              <a:buClr>
                <a:srgbClr val="0070C0"/>
              </a:buClr>
              <a:buSzPct val="120000"/>
              <a:buFont typeface="Arial" pitchFamily="34" charset="0"/>
              <a:buChar char="•"/>
            </a:pPr>
            <a:endParaRPr lang="de-DE" sz="3000" dirty="0" smtClean="0">
              <a:latin typeface="GFS Neohellenic Bold"/>
            </a:endParaRPr>
          </a:p>
          <a:p>
            <a:pPr lvl="1">
              <a:buClr>
                <a:srgbClr val="0070C0"/>
              </a:buClr>
              <a:buSzPct val="120000"/>
              <a:buFont typeface="Arial" pitchFamily="34" charset="0"/>
              <a:buChar char="•"/>
            </a:pPr>
            <a:endParaRPr lang="de-DE" sz="3000" dirty="0" smtClean="0">
              <a:latin typeface="GFS Neohellenic Bold"/>
            </a:endParaRPr>
          </a:p>
          <a:p>
            <a:pPr lvl="1">
              <a:buClr>
                <a:srgbClr val="0070C0"/>
              </a:buClr>
              <a:buSzPct val="120000"/>
              <a:buFont typeface="Arial" pitchFamily="34" charset="0"/>
              <a:buChar char="•"/>
            </a:pPr>
            <a:endParaRPr lang="de-DE" sz="3000" dirty="0" smtClean="0">
              <a:latin typeface="GFS Neohellenic Bold"/>
            </a:endParaRPr>
          </a:p>
          <a:p>
            <a:pPr lvl="1">
              <a:buClr>
                <a:srgbClr val="0070C0"/>
              </a:buClr>
              <a:buSzPct val="120000"/>
            </a:pPr>
            <a:r>
              <a:rPr lang="de-DE" sz="3000" dirty="0" smtClean="0">
                <a:latin typeface="GFS Neohellenic Bold"/>
              </a:rPr>
              <a:t>- </a:t>
            </a:r>
            <a:r>
              <a:rPr lang="de-DE" sz="3000" dirty="0" err="1" smtClean="0">
                <a:latin typeface="GFS Neohellenic Bold"/>
              </a:rPr>
              <a:t>If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want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rotate</a:t>
            </a:r>
            <a:r>
              <a:rPr lang="de-DE" sz="3000" dirty="0" smtClean="0">
                <a:latin typeface="GFS Neohellenic Bold"/>
              </a:rPr>
              <a:t> a </a:t>
            </a:r>
            <a:r>
              <a:rPr lang="de-DE" sz="3000" dirty="0" err="1" smtClean="0">
                <a:latin typeface="GFS Neohellenic Bold"/>
              </a:rPr>
              <a:t>vector</a:t>
            </a:r>
            <a:endParaRPr lang="de-DE" sz="3000" dirty="0" smtClean="0">
              <a:latin typeface="GFS Neohellenic Bold"/>
            </a:endParaRPr>
          </a:p>
          <a:p>
            <a:pPr lvl="1">
              <a:buClr>
                <a:srgbClr val="0070C0"/>
              </a:buClr>
              <a:buSzPct val="120000"/>
              <a:buFontTx/>
              <a:buChar char="-"/>
            </a:pPr>
            <a:endParaRPr lang="de-DE" sz="3000" dirty="0" smtClean="0">
              <a:latin typeface="GFS Neohellenic Bold"/>
            </a:endParaRPr>
          </a:p>
          <a:p>
            <a:pPr lvl="1">
              <a:buClr>
                <a:srgbClr val="0070C0"/>
              </a:buClr>
              <a:buSzPct val="120000"/>
              <a:buFontTx/>
              <a:buChar char="-"/>
            </a:pPr>
            <a:endParaRPr lang="de-DE" sz="3000" dirty="0" smtClean="0">
              <a:latin typeface="GFS Neohellenic Bold"/>
            </a:endParaRPr>
          </a:p>
          <a:p>
            <a:pPr lvl="1">
              <a:buClr>
                <a:srgbClr val="0070C0"/>
              </a:buClr>
              <a:buSzPct val="120000"/>
              <a:buFontTx/>
              <a:buChar char="-"/>
            </a:pPr>
            <a:endParaRPr lang="de-DE" sz="3000" dirty="0" smtClean="0">
              <a:latin typeface="GFS Neohellenic Bold"/>
            </a:endParaRPr>
          </a:p>
          <a:p>
            <a:pPr lvl="1">
              <a:buClr>
                <a:srgbClr val="0070C0"/>
              </a:buClr>
              <a:buSzPct val="120000"/>
            </a:pPr>
            <a:r>
              <a:rPr lang="de-DE" sz="3000" dirty="0" smtClean="0">
                <a:latin typeface="GFS Neohellenic Bold"/>
              </a:rPr>
              <a:t>	 </a:t>
            </a:r>
            <a:r>
              <a:rPr lang="de-DE" sz="3000" dirty="0" err="1" smtClean="0">
                <a:latin typeface="GFS Neohellenic Bold"/>
              </a:rPr>
              <a:t>where</a:t>
            </a:r>
            <a:r>
              <a:rPr lang="de-DE" sz="3000" dirty="0" smtClean="0">
                <a:latin typeface="GFS Neohellenic Bold"/>
              </a:rPr>
              <a:t>                      </a:t>
            </a:r>
            <a:r>
              <a:rPr lang="de-DE" sz="3000" dirty="0" err="1" smtClean="0">
                <a:latin typeface="GFS Neohellenic Bold"/>
              </a:rPr>
              <a:t>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quat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conjugate</a:t>
            </a:r>
            <a:r>
              <a:rPr lang="de-DE" sz="3000" dirty="0" smtClean="0">
                <a:latin typeface="GFS Neohellenic Bold"/>
              </a:rPr>
              <a:t> </a:t>
            </a:r>
          </a:p>
          <a:p>
            <a:pPr>
              <a:buClr>
                <a:srgbClr val="0070C0"/>
              </a:buClr>
              <a:buSzPct val="120000"/>
            </a:pP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20000"/>
              <a:buFont typeface="Arial" pitchFamily="34" charset="0"/>
              <a:buChar char="•"/>
            </a:pPr>
            <a:endParaRPr lang="de-DE" sz="3000" dirty="0" smtClean="0">
              <a:latin typeface="GFS Neohellenic Bold"/>
            </a:endParaRP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9206" y="3155979"/>
            <a:ext cx="7002684" cy="393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 descr="http://latex.codecogs.com/gif.latex?\LARGE%20\dpi%7b200%7d%20\boldsymbol%7ba%7d%5e\prime%20=%20Rotate(\boldsymbol%7ba%7d)=\mathbf%7bq%7d\circ%20\tilde%7b\boldsymbol%7ba%7d%7d\circ%20\bar%7b\mathbf%7bq%7d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9906" y="4871285"/>
            <a:ext cx="4188965" cy="393725"/>
          </a:xfrm>
          <a:prstGeom prst="rect">
            <a:avLst/>
          </a:prstGeom>
          <a:noFill/>
        </p:spPr>
      </p:pic>
      <p:pic>
        <p:nvPicPr>
          <p:cNvPr id="31751" name="Picture 7" descr="http://latex.codecogs.com/gif.latex?\LARGE%20\dpi%7b200%7d%20\boldsymbol%7ba%7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8871" y="4276745"/>
            <a:ext cx="252212" cy="206355"/>
          </a:xfrm>
          <a:prstGeom prst="rect">
            <a:avLst/>
          </a:prstGeom>
          <a:noFill/>
        </p:spPr>
      </p:pic>
      <p:pic>
        <p:nvPicPr>
          <p:cNvPr id="32770" name="Picture 2" descr="http://latex.codecogs.com/png.latex?\LARGE%20\dpi%7b200%7d%20\bar%7b\mathbf%7bq%7d%7d%20=%20(q_w%20-\mathbf%7bv%7d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94000" y="6004529"/>
            <a:ext cx="1999456" cy="3852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Quaternions</a:t>
            </a:r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469900" y="673100"/>
            <a:ext cx="815340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200000"/>
              <a:buBlip>
                <a:blip r:embed="rId2"/>
              </a:buBlip>
            </a:pPr>
            <a:r>
              <a:rPr lang="de-DE" sz="3000" dirty="0" err="1" smtClean="0">
                <a:latin typeface="GFS Neohellenic Bold"/>
              </a:rPr>
              <a:t>Quaternions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have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no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singularities</a:t>
            </a:r>
            <a:endParaRPr lang="de-DE" sz="3000" dirty="0" smtClean="0">
              <a:latin typeface="GFS Neohellenic Bold"/>
            </a:endParaRPr>
          </a:p>
          <a:p>
            <a:pPr>
              <a:buSzPct val="200000"/>
              <a:buBlip>
                <a:blip r:embed="rId2"/>
              </a:buBlip>
            </a:pPr>
            <a:endParaRPr lang="de-DE" sz="3000" dirty="0" smtClean="0">
              <a:latin typeface="GFS Neohellenic Bold"/>
            </a:endParaRPr>
          </a:p>
          <a:p>
            <a:pPr marL="622300" indent="-622300">
              <a:buSzPct val="200000"/>
              <a:buBlip>
                <a:blip r:embed="rId2"/>
              </a:buBlip>
            </a:pPr>
            <a:r>
              <a:rPr lang="de-DE" sz="3000" dirty="0" smtClean="0">
                <a:latin typeface="GFS Neohellenic Bold"/>
              </a:rPr>
              <a:t>Derivatives </a:t>
            </a:r>
            <a:r>
              <a:rPr lang="de-DE" sz="3000" dirty="0" err="1" smtClean="0">
                <a:latin typeface="GFS Neohellenic Bold"/>
              </a:rPr>
              <a:t>exist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and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are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linearly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independent</a:t>
            </a:r>
            <a:endParaRPr lang="de-DE" sz="3000" dirty="0" smtClean="0">
              <a:latin typeface="GFS Neohellenic Bold"/>
            </a:endParaRPr>
          </a:p>
          <a:p>
            <a:pPr>
              <a:buSzPct val="200000"/>
              <a:buBlip>
                <a:blip r:embed="rId2"/>
              </a:buBlip>
            </a:pPr>
            <a:endParaRPr lang="de-DE" sz="3000" dirty="0" smtClean="0">
              <a:latin typeface="GFS Neohellenic Bold"/>
            </a:endParaRPr>
          </a:p>
          <a:p>
            <a:pPr marL="622300" indent="-622300">
              <a:buSzPct val="200000"/>
              <a:buBlip>
                <a:blip r:embed="rId2"/>
              </a:buBlip>
            </a:pPr>
            <a:r>
              <a:rPr lang="de-DE" sz="3000" dirty="0" smtClean="0">
                <a:latin typeface="GFS Neohellenic Bold"/>
              </a:rPr>
              <a:t>Quaternion </a:t>
            </a:r>
            <a:r>
              <a:rPr lang="de-DE" sz="3000" dirty="0" err="1" smtClean="0">
                <a:latin typeface="GFS Neohellenic Bold"/>
              </a:rPr>
              <a:t>product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allows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perform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rotations</a:t>
            </a:r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pPr marL="622300" indent="-622300">
              <a:buSzPct val="150000"/>
              <a:buBlip>
                <a:blip r:embed="rId3"/>
              </a:buBlip>
            </a:pPr>
            <a:r>
              <a:rPr lang="de-DE" sz="3000" dirty="0" smtClean="0">
                <a:latin typeface="GFS Neohellenic Bold"/>
              </a:rPr>
              <a:t>But all </a:t>
            </a:r>
            <a:r>
              <a:rPr lang="de-DE" sz="3000" dirty="0" err="1" smtClean="0">
                <a:latin typeface="GFS Neohellenic Bold"/>
              </a:rPr>
              <a:t>this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comes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expense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using</a:t>
            </a:r>
            <a:r>
              <a:rPr lang="de-DE" sz="3000" dirty="0" smtClean="0">
                <a:latin typeface="GFS Neohellenic Bold"/>
              </a:rPr>
              <a:t> </a:t>
            </a:r>
          </a:p>
          <a:p>
            <a:pPr marL="622300" indent="-622300">
              <a:buSzPct val="150000"/>
            </a:pPr>
            <a:r>
              <a:rPr lang="de-DE" sz="3000" dirty="0" smtClean="0">
                <a:latin typeface="GFS Neohellenic Bold"/>
              </a:rPr>
              <a:t>	4 </a:t>
            </a:r>
            <a:r>
              <a:rPr lang="de-DE" sz="3000" dirty="0" err="1" smtClean="0">
                <a:latin typeface="GFS Neohellenic Bold"/>
              </a:rPr>
              <a:t>numbers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instead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3</a:t>
            </a:r>
          </a:p>
          <a:p>
            <a:pPr>
              <a:buSzPct val="150000"/>
              <a:buBlip>
                <a:blip r:embed="rId3"/>
              </a:buBlip>
            </a:pPr>
            <a:endParaRPr lang="de-DE" sz="3000" dirty="0" smtClean="0">
              <a:latin typeface="GFS Neohellenic Bold"/>
            </a:endParaRPr>
          </a:p>
          <a:p>
            <a:pPr lvl="1"/>
            <a:r>
              <a:rPr lang="de-DE" sz="3000" dirty="0" smtClean="0">
                <a:latin typeface="GFS Neohellenic Bold"/>
              </a:rPr>
              <a:t>- </a:t>
            </a:r>
            <a:r>
              <a:rPr lang="de-DE" sz="3000" dirty="0" err="1" smtClean="0">
                <a:latin typeface="GFS Neohellenic Bold"/>
              </a:rPr>
              <a:t>Enforce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quadratic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constrain</a:t>
            </a:r>
            <a:r>
              <a:rPr lang="de-DE" sz="3000" dirty="0" smtClean="0">
                <a:latin typeface="GFS Neohellenic Bold"/>
              </a:rPr>
              <a:t> </a:t>
            </a:r>
          </a:p>
          <a:p>
            <a:endParaRPr lang="de-DE" sz="3000" dirty="0" smtClean="0">
              <a:latin typeface="GFS Neohellenic Bold"/>
            </a:endParaRPr>
          </a:p>
        </p:txBody>
      </p:sp>
      <p:pic>
        <p:nvPicPr>
          <p:cNvPr id="33794" name="Picture 2" descr="http://latex.codecogs.com/png.latex?\LARGE%20\dpi%7b200%7d%20\|\mathbf%7bq%7d\|_2%20=%2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57901" y="5734000"/>
            <a:ext cx="1806574" cy="523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Axis-angle</a:t>
            </a:r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482600" y="863600"/>
            <a:ext cx="8343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For</a:t>
            </a:r>
            <a:r>
              <a:rPr lang="de-DE" sz="3000" dirty="0" smtClean="0">
                <a:latin typeface="GFS Neohellenic Bold"/>
              </a:rPr>
              <a:t> human </a:t>
            </a:r>
            <a:r>
              <a:rPr lang="de-DE" sz="3000" dirty="0" err="1" smtClean="0">
                <a:latin typeface="GFS Neohellenic Bold"/>
              </a:rPr>
              <a:t>motion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modeling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often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needed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specify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axis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rotation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a </a:t>
            </a:r>
            <a:r>
              <a:rPr lang="de-DE" sz="3000" dirty="0" err="1" smtClean="0">
                <a:latin typeface="GFS Neohellenic Bold"/>
              </a:rPr>
              <a:t>joint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2600" y="863600"/>
            <a:ext cx="7975600" cy="1015663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3884" y="4725433"/>
            <a:ext cx="3632200" cy="79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35000" y="2438400"/>
            <a:ext cx="7823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Any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rotation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about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origin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can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be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expressed</a:t>
            </a:r>
            <a:r>
              <a:rPr lang="de-DE" sz="3000" dirty="0" smtClean="0">
                <a:latin typeface="GFS Neohellenic Bold"/>
              </a:rPr>
              <a:t> in </a:t>
            </a:r>
            <a:r>
              <a:rPr lang="de-DE" sz="3000" dirty="0" err="1" smtClean="0">
                <a:latin typeface="GFS Neohellenic Bold"/>
              </a:rPr>
              <a:t>terms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axis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rotation</a:t>
            </a:r>
            <a:r>
              <a:rPr lang="de-DE" sz="3000" dirty="0" smtClean="0">
                <a:latin typeface="GFS Neohellenic Bold"/>
              </a:rPr>
              <a:t>              </a:t>
            </a:r>
            <a:r>
              <a:rPr lang="de-DE" sz="3000" dirty="0" err="1" smtClean="0">
                <a:latin typeface="GFS Neohellenic Bold"/>
              </a:rPr>
              <a:t>and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angle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rotation</a:t>
            </a:r>
            <a:r>
              <a:rPr lang="de-DE" sz="3000" dirty="0" smtClean="0">
                <a:latin typeface="GFS Neohellenic Bold"/>
              </a:rPr>
              <a:t>      </a:t>
            </a:r>
            <a:r>
              <a:rPr lang="de-DE" sz="3000" dirty="0" err="1" smtClean="0">
                <a:latin typeface="GFS Neohellenic Bold"/>
              </a:rPr>
              <a:t>with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exponential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map</a:t>
            </a:r>
            <a:endParaRPr lang="de-DE" sz="3000" b="1" dirty="0" smtClean="0">
              <a:latin typeface="GFS Neohellenic Bold"/>
            </a:endParaRPr>
          </a:p>
        </p:txBody>
      </p:sp>
      <p:pic>
        <p:nvPicPr>
          <p:cNvPr id="34820" name="Picture 4" descr="http://latex.codecogs.com/png.latex?\LARGE%20\dpi%7b200%7d%20\omega%20\in%20\mathbb%7bR%7d%5e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70253" y="2987678"/>
            <a:ext cx="1156247" cy="376129"/>
          </a:xfrm>
          <a:prstGeom prst="rect">
            <a:avLst/>
          </a:prstGeom>
          <a:noFill/>
        </p:spPr>
      </p:pic>
      <p:pic>
        <p:nvPicPr>
          <p:cNvPr id="8" name="Picture 15" descr="http://latex.codecogs.com/png.latex?\LARGE%20\dpi%7b200%7d%20\thet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16500" y="3475672"/>
            <a:ext cx="208748" cy="3240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2325136" y="4531007"/>
            <a:ext cx="3999464" cy="1145893"/>
          </a:xfrm>
          <a:prstGeom prst="rect">
            <a:avLst/>
          </a:prstGeom>
          <a:noFill/>
          <a:ln w="57150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822325" y="-107950"/>
            <a:ext cx="8229600" cy="6334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 eaLnBrk="1" hangingPunct="1"/>
            <a:r>
              <a:rPr lang="de-DE" smtClean="0">
                <a:solidFill>
                  <a:srgbClr val="DCE6F2"/>
                </a:solidFill>
                <a:latin typeface="GFS Neohellenic Bold"/>
                <a:ea typeface="GFS Neohellenic Bold"/>
                <a:cs typeface="GFS Neohellenic Bold"/>
              </a:rPr>
              <a:t>Lie Groups / Lie Algebras</a:t>
            </a:r>
          </a:p>
        </p:txBody>
      </p:sp>
      <p:graphicFrame>
        <p:nvGraphicFramePr>
          <p:cNvPr id="1026" name="Object 10"/>
          <p:cNvGraphicFramePr>
            <a:graphicFrameLocks noChangeAspect="1"/>
          </p:cNvGraphicFramePr>
          <p:nvPr/>
        </p:nvGraphicFramePr>
        <p:xfrm>
          <a:off x="6019800" y="4470400"/>
          <a:ext cx="388938" cy="398463"/>
        </p:xfrm>
        <a:graphic>
          <a:graphicData uri="http://schemas.openxmlformats.org/presentationml/2006/ole">
            <p:oleObj spid="_x0000_s2050" name="Equation" r:id="rId4" imgW="203040" imgH="203040" progId="Equation.3">
              <p:embed/>
            </p:oleObj>
          </a:graphicData>
        </a:graphic>
      </p:graphicFrame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1905000" y="4165600"/>
            <a:ext cx="137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57263"/>
            <a:r>
              <a:rPr lang="en-US" dirty="0">
                <a:latin typeface="GFS Neohellenic Bold"/>
              </a:rPr>
              <a:t>Lie Group</a:t>
            </a:r>
          </a:p>
          <a:p>
            <a:pPr algn="ctr" defTabSz="957263"/>
            <a:r>
              <a:rPr lang="en-US" i="1" dirty="0"/>
              <a:t>M</a:t>
            </a:r>
          </a:p>
        </p:txBody>
      </p:sp>
      <p:sp>
        <p:nvSpPr>
          <p:cNvPr id="1031" name="Text Box 12"/>
          <p:cNvSpPr txBox="1">
            <a:spLocks noChangeArrowheads="1"/>
          </p:cNvSpPr>
          <p:nvPr/>
        </p:nvSpPr>
        <p:spPr bwMode="auto">
          <a:xfrm>
            <a:off x="5486400" y="4165600"/>
            <a:ext cx="1393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57263">
              <a:spcBef>
                <a:spcPct val="50000"/>
              </a:spcBef>
            </a:pPr>
            <a:r>
              <a:rPr lang="en-US" dirty="0">
                <a:latin typeface="GFS Neohellenic Bold"/>
              </a:rPr>
              <a:t>Lie algebra</a:t>
            </a:r>
            <a:endParaRPr lang="en-US" i="1" dirty="0">
              <a:latin typeface="GFS Neohellenic Bold"/>
            </a:endParaRPr>
          </a:p>
        </p:txBody>
      </p:sp>
      <p:sp>
        <p:nvSpPr>
          <p:cNvPr id="1032" name="Line 13"/>
          <p:cNvSpPr>
            <a:spLocks noChangeShapeType="1"/>
          </p:cNvSpPr>
          <p:nvPr/>
        </p:nvSpPr>
        <p:spPr bwMode="auto">
          <a:xfrm>
            <a:off x="3276600" y="4394200"/>
            <a:ext cx="2209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1033" name="Line 14"/>
          <p:cNvSpPr>
            <a:spLocks noChangeShapeType="1"/>
          </p:cNvSpPr>
          <p:nvPr/>
        </p:nvSpPr>
        <p:spPr bwMode="auto">
          <a:xfrm flipH="1" flipV="1">
            <a:off x="3276600" y="4622800"/>
            <a:ext cx="2133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graphicFrame>
        <p:nvGraphicFramePr>
          <p:cNvPr id="1027" name="Object 15"/>
          <p:cNvGraphicFramePr>
            <a:graphicFrameLocks noChangeAspect="1"/>
          </p:cNvGraphicFramePr>
          <p:nvPr/>
        </p:nvGraphicFramePr>
        <p:xfrm>
          <a:off x="3802063" y="4699000"/>
          <a:ext cx="1146175" cy="474663"/>
        </p:xfrm>
        <a:graphic>
          <a:graphicData uri="http://schemas.openxmlformats.org/presentationml/2006/ole">
            <p:oleObj spid="_x0000_s2051" name="Equation" r:id="rId5" imgW="520560" imgH="215640" progId="Equation.3">
              <p:embed/>
            </p:oleObj>
          </a:graphicData>
        </a:graphic>
      </p:graphicFrame>
      <p:graphicFrame>
        <p:nvGraphicFramePr>
          <p:cNvPr id="1028" name="Object 16"/>
          <p:cNvGraphicFramePr>
            <a:graphicFrameLocks noChangeAspect="1"/>
          </p:cNvGraphicFramePr>
          <p:nvPr/>
        </p:nvGraphicFramePr>
        <p:xfrm>
          <a:off x="3962400" y="3860800"/>
          <a:ext cx="957263" cy="561975"/>
        </p:xfrm>
        <a:graphic>
          <a:graphicData uri="http://schemas.openxmlformats.org/presentationml/2006/ole">
            <p:oleObj spid="_x0000_s2052" name="Equation" r:id="rId6" imgW="431640" imgH="253800" progId="Equation.3">
              <p:embed/>
            </p:oleObj>
          </a:graphicData>
        </a:graphic>
      </p:graphicFrame>
      <p:sp>
        <p:nvSpPr>
          <p:cNvPr id="1034" name="Text Box 17"/>
          <p:cNvSpPr txBox="1">
            <a:spLocks noChangeArrowheads="1"/>
          </p:cNvSpPr>
          <p:nvPr/>
        </p:nvSpPr>
        <p:spPr bwMode="auto">
          <a:xfrm>
            <a:off x="228600" y="812800"/>
            <a:ext cx="89154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000" b="1" dirty="0">
                <a:latin typeface="GFS Neohellenic Bold"/>
              </a:rPr>
              <a:t>Definition</a:t>
            </a:r>
            <a:r>
              <a:rPr lang="en-US" sz="3000" dirty="0">
                <a:latin typeface="GFS Neohellenic Bold"/>
              </a:rPr>
              <a:t>: A group is an </a:t>
            </a:r>
            <a:r>
              <a:rPr lang="en-US" sz="3000" i="1" dirty="0">
                <a:latin typeface="GFS Neohellenic Bold"/>
              </a:rPr>
              <a:t>n</a:t>
            </a:r>
            <a:r>
              <a:rPr lang="en-US" sz="3000" dirty="0">
                <a:latin typeface="GFS Neohellenic Bold"/>
              </a:rPr>
              <a:t>-dimensional </a:t>
            </a:r>
            <a:r>
              <a:rPr lang="en-US" sz="3000" i="1" dirty="0">
                <a:latin typeface="GFS Neohellenic Bold"/>
              </a:rPr>
              <a:t>Lie-group</a:t>
            </a:r>
            <a:r>
              <a:rPr lang="en-US" sz="3000" dirty="0">
                <a:latin typeface="GFS Neohellenic Bold"/>
              </a:rPr>
              <a:t>, if the set of its elements can be represented as a continuously differentiable manifold of dimension </a:t>
            </a:r>
            <a:r>
              <a:rPr lang="en-US" sz="3000" i="1" dirty="0">
                <a:latin typeface="GFS Neohellenic Bold"/>
              </a:rPr>
              <a:t>n</a:t>
            </a:r>
            <a:r>
              <a:rPr lang="en-US" sz="3000" dirty="0">
                <a:latin typeface="GFS Neohellenic Bold"/>
              </a:rPr>
              <a:t>, on which the group product and inverse are continuously differentiable functions as well</a:t>
            </a:r>
          </a:p>
        </p:txBody>
      </p:sp>
      <p:sp>
        <p:nvSpPr>
          <p:cNvPr id="9" name="Rectangle 8"/>
          <p:cNvSpPr/>
          <p:nvPr/>
        </p:nvSpPr>
        <p:spPr>
          <a:xfrm>
            <a:off x="2020888" y="3849688"/>
            <a:ext cx="4859337" cy="1484312"/>
          </a:xfrm>
          <a:prstGeom prst="rect">
            <a:avLst/>
          </a:prstGeom>
          <a:noFill/>
          <a:ln w="57150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822325" y="-107950"/>
            <a:ext cx="8229600" cy="6334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 eaLnBrk="1" hangingPunct="1"/>
            <a:r>
              <a:rPr lang="de-DE" smtClean="0">
                <a:solidFill>
                  <a:srgbClr val="DCE6F2"/>
                </a:solidFill>
                <a:latin typeface="GFS Neohellenic Bold"/>
                <a:ea typeface="GFS Neohellenic Bold"/>
                <a:cs typeface="GFS Neohellenic Bold"/>
              </a:rPr>
              <a:t>Lie Groups / Lie Algebras</a:t>
            </a:r>
          </a:p>
        </p:txBody>
      </p:sp>
      <p:grpSp>
        <p:nvGrpSpPr>
          <p:cNvPr id="2" name="Group 11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462088" y="1839913"/>
            <a:ext cx="4932363" cy="546100"/>
            <a:chOff x="1579" y="1200"/>
            <a:chExt cx="3107" cy="344"/>
          </a:xfrm>
        </p:grpSpPr>
        <p:sp>
          <p:nvSpPr>
            <p:cNvPr id="24749" name="Text Box 12"/>
            <p:cNvSpPr txBox="1">
              <a:spLocks noChangeAspect="1" noChangeArrowheads="1"/>
            </p:cNvSpPr>
            <p:nvPr/>
          </p:nvSpPr>
          <p:spPr bwMode="auto">
            <a:xfrm>
              <a:off x="1579" y="1355"/>
              <a:ext cx="115" cy="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127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=</a:t>
              </a:r>
            </a:p>
          </p:txBody>
        </p:sp>
        <p:sp>
          <p:nvSpPr>
            <p:cNvPr id="24750" name="Text Box 13"/>
            <p:cNvSpPr txBox="1">
              <a:spLocks noChangeAspect="1" noChangeArrowheads="1"/>
            </p:cNvSpPr>
            <p:nvPr/>
          </p:nvSpPr>
          <p:spPr bwMode="auto">
            <a:xfrm>
              <a:off x="1735" y="1309"/>
              <a:ext cx="69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71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µ</a:t>
              </a:r>
            </a:p>
          </p:txBody>
        </p:sp>
        <p:sp>
          <p:nvSpPr>
            <p:cNvPr id="24751" name="Text Box 14"/>
            <p:cNvSpPr txBox="1">
              <a:spLocks noChangeAspect="1" noChangeArrowheads="1"/>
            </p:cNvSpPr>
            <p:nvPr/>
          </p:nvSpPr>
          <p:spPr bwMode="auto">
            <a:xfrm>
              <a:off x="1833" y="1200"/>
              <a:ext cx="109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3657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ex9" pitchFamily="34" charset="0"/>
                </a:rPr>
                <a:t>µ</a:t>
              </a:r>
            </a:p>
          </p:txBody>
        </p:sp>
        <p:sp>
          <p:nvSpPr>
            <p:cNvPr id="24752" name="Text Box 15"/>
            <p:cNvSpPr txBox="1">
              <a:spLocks noChangeAspect="1" noChangeArrowheads="1"/>
            </p:cNvSpPr>
            <p:nvPr/>
          </p:nvSpPr>
          <p:spPr bwMode="auto">
            <a:xfrm>
              <a:off x="1941" y="1235"/>
              <a:ext cx="115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34938" rIns="0" bIns="20638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sy9" pitchFamily="34" charset="0"/>
                </a:rPr>
                <a:t>¡</a:t>
              </a:r>
            </a:p>
          </p:txBody>
        </p:sp>
        <p:sp>
          <p:nvSpPr>
            <p:cNvPr id="24753" name="Text Box 16"/>
            <p:cNvSpPr txBox="1">
              <a:spLocks noChangeAspect="1" noChangeArrowheads="1"/>
            </p:cNvSpPr>
            <p:nvPr/>
          </p:nvSpPr>
          <p:spPr bwMode="auto">
            <a:xfrm>
              <a:off x="2056" y="1259"/>
              <a:ext cx="69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6838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s</a:t>
              </a:r>
            </a:p>
          </p:txBody>
        </p:sp>
        <p:sp>
          <p:nvSpPr>
            <p:cNvPr id="24754" name="Text Box 17"/>
            <p:cNvSpPr txBox="1">
              <a:spLocks noChangeAspect="1" noChangeArrowheads="1"/>
            </p:cNvSpPr>
            <p:nvPr/>
          </p:nvSpPr>
          <p:spPr bwMode="auto">
            <a:xfrm>
              <a:off x="2125" y="1226"/>
              <a:ext cx="50" cy="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92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i</a:t>
              </a:r>
            </a:p>
          </p:txBody>
        </p:sp>
        <p:sp>
          <p:nvSpPr>
            <p:cNvPr id="24755" name="Text Box 18"/>
            <p:cNvSpPr txBox="1">
              <a:spLocks noChangeAspect="1" noChangeArrowheads="1"/>
            </p:cNvSpPr>
            <p:nvPr/>
          </p:nvSpPr>
          <p:spPr bwMode="auto">
            <a:xfrm>
              <a:off x="2175" y="1259"/>
              <a:ext cx="89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6838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n</a:t>
              </a:r>
            </a:p>
          </p:txBody>
        </p:sp>
        <p:sp>
          <p:nvSpPr>
            <p:cNvPr id="24756" name="Text Box 19"/>
            <p:cNvSpPr txBox="1">
              <a:spLocks noChangeAspect="1" noChangeArrowheads="1"/>
            </p:cNvSpPr>
            <p:nvPr/>
          </p:nvSpPr>
          <p:spPr bwMode="auto">
            <a:xfrm>
              <a:off x="2264" y="1213"/>
              <a:ext cx="57" cy="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5556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(</a:t>
              </a:r>
            </a:p>
          </p:txBody>
        </p:sp>
        <p:sp>
          <p:nvSpPr>
            <p:cNvPr id="24757" name="Text Box 20"/>
            <p:cNvSpPr txBox="1">
              <a:spLocks noChangeAspect="1" noChangeArrowheads="1"/>
            </p:cNvSpPr>
            <p:nvPr/>
          </p:nvSpPr>
          <p:spPr bwMode="auto">
            <a:xfrm>
              <a:off x="2321" y="1221"/>
              <a:ext cx="88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7162" rIns="0" bIns="4286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Á</a:t>
              </a:r>
            </a:p>
          </p:txBody>
        </p:sp>
        <p:sp>
          <p:nvSpPr>
            <p:cNvPr id="24758" name="Text Box 21"/>
            <p:cNvSpPr txBox="1">
              <a:spLocks noChangeAspect="1" noChangeArrowheads="1"/>
            </p:cNvSpPr>
            <p:nvPr/>
          </p:nvSpPr>
          <p:spPr bwMode="auto">
            <a:xfrm>
              <a:off x="2409" y="1213"/>
              <a:ext cx="57" cy="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5556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)</a:t>
              </a:r>
            </a:p>
          </p:txBody>
        </p:sp>
        <p:sp>
          <p:nvSpPr>
            <p:cNvPr id="24759" name="Text Box 22"/>
            <p:cNvSpPr txBox="1">
              <a:spLocks noChangeAspect="1" noChangeArrowheads="1"/>
            </p:cNvSpPr>
            <p:nvPr/>
          </p:nvSpPr>
          <p:spPr bwMode="auto">
            <a:xfrm>
              <a:off x="2628" y="1235"/>
              <a:ext cx="115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34938" rIns="0" bIns="20638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sy9" pitchFamily="34" charset="0"/>
                </a:rPr>
                <a:t>¡</a:t>
              </a:r>
            </a:p>
          </p:txBody>
        </p:sp>
        <p:sp>
          <p:nvSpPr>
            <p:cNvPr id="24760" name="Text Box 23"/>
            <p:cNvSpPr txBox="1">
              <a:spLocks noChangeAspect="1" noChangeArrowheads="1"/>
            </p:cNvSpPr>
            <p:nvPr/>
          </p:nvSpPr>
          <p:spPr bwMode="auto">
            <a:xfrm>
              <a:off x="2743" y="1259"/>
              <a:ext cx="64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6838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c</a:t>
              </a:r>
            </a:p>
          </p:txBody>
        </p:sp>
        <p:sp>
          <p:nvSpPr>
            <p:cNvPr id="24761" name="Text Box 24"/>
            <p:cNvSpPr txBox="1">
              <a:spLocks noChangeAspect="1" noChangeArrowheads="1"/>
            </p:cNvSpPr>
            <p:nvPr/>
          </p:nvSpPr>
          <p:spPr bwMode="auto">
            <a:xfrm>
              <a:off x="2806" y="1259"/>
              <a:ext cx="71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6838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o</a:t>
              </a:r>
            </a:p>
          </p:txBody>
        </p:sp>
        <p:sp>
          <p:nvSpPr>
            <p:cNvPr id="24762" name="Text Box 25"/>
            <p:cNvSpPr txBox="1">
              <a:spLocks noChangeAspect="1" noChangeArrowheads="1"/>
            </p:cNvSpPr>
            <p:nvPr/>
          </p:nvSpPr>
          <p:spPr bwMode="auto">
            <a:xfrm>
              <a:off x="2878" y="1259"/>
              <a:ext cx="69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6838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s</a:t>
              </a:r>
            </a:p>
          </p:txBody>
        </p:sp>
        <p:sp>
          <p:nvSpPr>
            <p:cNvPr id="24763" name="Text Box 26"/>
            <p:cNvSpPr txBox="1">
              <a:spLocks noChangeAspect="1" noChangeArrowheads="1"/>
            </p:cNvSpPr>
            <p:nvPr/>
          </p:nvSpPr>
          <p:spPr bwMode="auto">
            <a:xfrm>
              <a:off x="2947" y="1213"/>
              <a:ext cx="57" cy="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5556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(</a:t>
              </a:r>
            </a:p>
          </p:txBody>
        </p:sp>
        <p:sp>
          <p:nvSpPr>
            <p:cNvPr id="24764" name="Text Box 27"/>
            <p:cNvSpPr txBox="1">
              <a:spLocks noChangeAspect="1" noChangeArrowheads="1"/>
            </p:cNvSpPr>
            <p:nvPr/>
          </p:nvSpPr>
          <p:spPr bwMode="auto">
            <a:xfrm>
              <a:off x="3004" y="1221"/>
              <a:ext cx="88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7162" rIns="0" bIns="4286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Á</a:t>
              </a:r>
            </a:p>
          </p:txBody>
        </p:sp>
        <p:sp>
          <p:nvSpPr>
            <p:cNvPr id="24765" name="Text Box 28"/>
            <p:cNvSpPr txBox="1">
              <a:spLocks noChangeAspect="1" noChangeArrowheads="1"/>
            </p:cNvSpPr>
            <p:nvPr/>
          </p:nvSpPr>
          <p:spPr bwMode="auto">
            <a:xfrm>
              <a:off x="3092" y="1213"/>
              <a:ext cx="57" cy="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5556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)</a:t>
              </a:r>
            </a:p>
          </p:txBody>
        </p:sp>
        <p:sp>
          <p:nvSpPr>
            <p:cNvPr id="24766" name="Text Box 29"/>
            <p:cNvSpPr txBox="1">
              <a:spLocks noChangeAspect="1" noChangeArrowheads="1"/>
            </p:cNvSpPr>
            <p:nvPr/>
          </p:nvSpPr>
          <p:spPr bwMode="auto">
            <a:xfrm>
              <a:off x="2001" y="1434"/>
              <a:ext cx="64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6838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c</a:t>
              </a:r>
            </a:p>
          </p:txBody>
        </p:sp>
        <p:sp>
          <p:nvSpPr>
            <p:cNvPr id="24767" name="Text Box 30"/>
            <p:cNvSpPr txBox="1">
              <a:spLocks noChangeAspect="1" noChangeArrowheads="1"/>
            </p:cNvSpPr>
            <p:nvPr/>
          </p:nvSpPr>
          <p:spPr bwMode="auto">
            <a:xfrm>
              <a:off x="2065" y="1434"/>
              <a:ext cx="71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6838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o</a:t>
              </a:r>
            </a:p>
          </p:txBody>
        </p:sp>
        <p:sp>
          <p:nvSpPr>
            <p:cNvPr id="24768" name="Text Box 31"/>
            <p:cNvSpPr txBox="1">
              <a:spLocks noChangeAspect="1" noChangeArrowheads="1"/>
            </p:cNvSpPr>
            <p:nvPr/>
          </p:nvSpPr>
          <p:spPr bwMode="auto">
            <a:xfrm>
              <a:off x="2136" y="1434"/>
              <a:ext cx="69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6838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s</a:t>
              </a:r>
            </a:p>
          </p:txBody>
        </p:sp>
        <p:sp>
          <p:nvSpPr>
            <p:cNvPr id="24769" name="Text Box 32"/>
            <p:cNvSpPr txBox="1">
              <a:spLocks noChangeAspect="1" noChangeArrowheads="1"/>
            </p:cNvSpPr>
            <p:nvPr/>
          </p:nvSpPr>
          <p:spPr bwMode="auto">
            <a:xfrm>
              <a:off x="2205" y="1388"/>
              <a:ext cx="57" cy="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5556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(</a:t>
              </a:r>
            </a:p>
          </p:txBody>
        </p:sp>
        <p:sp>
          <p:nvSpPr>
            <p:cNvPr id="24770" name="Text Box 33"/>
            <p:cNvSpPr txBox="1">
              <a:spLocks noChangeAspect="1" noChangeArrowheads="1"/>
            </p:cNvSpPr>
            <p:nvPr/>
          </p:nvSpPr>
          <p:spPr bwMode="auto">
            <a:xfrm>
              <a:off x="2262" y="1396"/>
              <a:ext cx="88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7162" rIns="0" bIns="4286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Á</a:t>
              </a:r>
            </a:p>
          </p:txBody>
        </p:sp>
        <p:sp>
          <p:nvSpPr>
            <p:cNvPr id="24771" name="Text Box 34"/>
            <p:cNvSpPr txBox="1">
              <a:spLocks noChangeAspect="1" noChangeArrowheads="1"/>
            </p:cNvSpPr>
            <p:nvPr/>
          </p:nvSpPr>
          <p:spPr bwMode="auto">
            <a:xfrm>
              <a:off x="2350" y="1388"/>
              <a:ext cx="57" cy="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5556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)</a:t>
              </a:r>
            </a:p>
          </p:txBody>
        </p:sp>
        <p:sp>
          <p:nvSpPr>
            <p:cNvPr id="24772" name="Text Box 35"/>
            <p:cNvSpPr txBox="1">
              <a:spLocks noChangeAspect="1" noChangeArrowheads="1"/>
            </p:cNvSpPr>
            <p:nvPr/>
          </p:nvSpPr>
          <p:spPr bwMode="auto">
            <a:xfrm>
              <a:off x="2626" y="1410"/>
              <a:ext cx="115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34938" rIns="0" bIns="20638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sy9" pitchFamily="34" charset="0"/>
                </a:rPr>
                <a:t>¡</a:t>
              </a:r>
            </a:p>
          </p:txBody>
        </p:sp>
        <p:sp>
          <p:nvSpPr>
            <p:cNvPr id="24773" name="Text Box 36"/>
            <p:cNvSpPr txBox="1">
              <a:spLocks noChangeAspect="1" noChangeArrowheads="1"/>
            </p:cNvSpPr>
            <p:nvPr/>
          </p:nvSpPr>
          <p:spPr bwMode="auto">
            <a:xfrm>
              <a:off x="2741" y="1434"/>
              <a:ext cx="69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6838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s</a:t>
              </a:r>
            </a:p>
          </p:txBody>
        </p:sp>
        <p:sp>
          <p:nvSpPr>
            <p:cNvPr id="24774" name="Text Box 37"/>
            <p:cNvSpPr txBox="1">
              <a:spLocks noChangeAspect="1" noChangeArrowheads="1"/>
            </p:cNvSpPr>
            <p:nvPr/>
          </p:nvSpPr>
          <p:spPr bwMode="auto">
            <a:xfrm>
              <a:off x="2809" y="1401"/>
              <a:ext cx="50" cy="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92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i</a:t>
              </a:r>
            </a:p>
          </p:txBody>
        </p:sp>
        <p:sp>
          <p:nvSpPr>
            <p:cNvPr id="24775" name="Text Box 38"/>
            <p:cNvSpPr txBox="1">
              <a:spLocks noChangeAspect="1" noChangeArrowheads="1"/>
            </p:cNvSpPr>
            <p:nvPr/>
          </p:nvSpPr>
          <p:spPr bwMode="auto">
            <a:xfrm>
              <a:off x="2860" y="1434"/>
              <a:ext cx="89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6838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n</a:t>
              </a:r>
            </a:p>
          </p:txBody>
        </p:sp>
        <p:sp>
          <p:nvSpPr>
            <p:cNvPr id="24776" name="Text Box 39"/>
            <p:cNvSpPr txBox="1">
              <a:spLocks noChangeAspect="1" noChangeArrowheads="1"/>
            </p:cNvSpPr>
            <p:nvPr/>
          </p:nvSpPr>
          <p:spPr bwMode="auto">
            <a:xfrm>
              <a:off x="2949" y="1388"/>
              <a:ext cx="57" cy="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5556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(</a:t>
              </a:r>
            </a:p>
          </p:txBody>
        </p:sp>
        <p:sp>
          <p:nvSpPr>
            <p:cNvPr id="24777" name="Text Box 40"/>
            <p:cNvSpPr txBox="1">
              <a:spLocks noChangeAspect="1" noChangeArrowheads="1"/>
            </p:cNvSpPr>
            <p:nvPr/>
          </p:nvSpPr>
          <p:spPr bwMode="auto">
            <a:xfrm>
              <a:off x="3006" y="1396"/>
              <a:ext cx="88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7162" rIns="0" bIns="4286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Á</a:t>
              </a:r>
            </a:p>
          </p:txBody>
        </p:sp>
        <p:sp>
          <p:nvSpPr>
            <p:cNvPr id="24778" name="Text Box 41"/>
            <p:cNvSpPr txBox="1">
              <a:spLocks noChangeAspect="1" noChangeArrowheads="1"/>
            </p:cNvSpPr>
            <p:nvPr/>
          </p:nvSpPr>
          <p:spPr bwMode="auto">
            <a:xfrm>
              <a:off x="3094" y="1388"/>
              <a:ext cx="57" cy="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5556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)</a:t>
              </a:r>
            </a:p>
          </p:txBody>
        </p:sp>
        <p:sp>
          <p:nvSpPr>
            <p:cNvPr id="24779" name="Text Box 42"/>
            <p:cNvSpPr txBox="1">
              <a:spLocks noChangeAspect="1" noChangeArrowheads="1"/>
            </p:cNvSpPr>
            <p:nvPr/>
          </p:nvSpPr>
          <p:spPr bwMode="auto">
            <a:xfrm>
              <a:off x="3151" y="1200"/>
              <a:ext cx="109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3657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ex9" pitchFamily="34" charset="0"/>
                </a:rPr>
                <a:t>¶</a:t>
              </a:r>
            </a:p>
          </p:txBody>
        </p:sp>
        <p:sp>
          <p:nvSpPr>
            <p:cNvPr id="24780" name="Text Box 43"/>
            <p:cNvSpPr txBox="1">
              <a:spLocks noChangeAspect="1" noChangeArrowheads="1"/>
            </p:cNvSpPr>
            <p:nvPr/>
          </p:nvSpPr>
          <p:spPr bwMode="auto">
            <a:xfrm>
              <a:off x="3284" y="1301"/>
              <a:ext cx="41" cy="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5556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sy9" pitchFamily="34" charset="0"/>
                </a:rPr>
                <a:t>j</a:t>
              </a:r>
            </a:p>
          </p:txBody>
        </p:sp>
        <p:sp>
          <p:nvSpPr>
            <p:cNvPr id="24781" name="Text Box 44"/>
            <p:cNvSpPr txBox="1">
              <a:spLocks noChangeAspect="1" noChangeArrowheads="1"/>
            </p:cNvSpPr>
            <p:nvPr/>
          </p:nvSpPr>
          <p:spPr bwMode="auto">
            <a:xfrm>
              <a:off x="3325" y="1363"/>
              <a:ext cx="58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6838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1200">
                  <a:latin typeface="cmr6" pitchFamily="34" charset="0"/>
                </a:rPr>
                <a:t>0</a:t>
              </a:r>
            </a:p>
          </p:txBody>
        </p:sp>
        <p:sp>
          <p:nvSpPr>
            <p:cNvPr id="24782" name="Text Box 45"/>
            <p:cNvSpPr txBox="1">
              <a:spLocks noChangeAspect="1" noChangeArrowheads="1"/>
            </p:cNvSpPr>
            <p:nvPr/>
          </p:nvSpPr>
          <p:spPr bwMode="auto">
            <a:xfrm>
              <a:off x="3433" y="1355"/>
              <a:ext cx="115" cy="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127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=</a:t>
              </a:r>
            </a:p>
          </p:txBody>
        </p:sp>
        <p:sp>
          <p:nvSpPr>
            <p:cNvPr id="24783" name="Text Box 46"/>
            <p:cNvSpPr txBox="1">
              <a:spLocks noChangeAspect="1" noChangeArrowheads="1"/>
            </p:cNvSpPr>
            <p:nvPr/>
          </p:nvSpPr>
          <p:spPr bwMode="auto">
            <a:xfrm>
              <a:off x="3588" y="1309"/>
              <a:ext cx="69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71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µ</a:t>
              </a:r>
            </a:p>
          </p:txBody>
        </p:sp>
        <p:sp>
          <p:nvSpPr>
            <p:cNvPr id="24784" name="Text Box 47"/>
            <p:cNvSpPr txBox="1">
              <a:spLocks noChangeAspect="1" noChangeArrowheads="1"/>
            </p:cNvSpPr>
            <p:nvPr/>
          </p:nvSpPr>
          <p:spPr bwMode="auto">
            <a:xfrm>
              <a:off x="3686" y="1200"/>
              <a:ext cx="109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3657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ex9" pitchFamily="34" charset="0"/>
                </a:rPr>
                <a:t>µ</a:t>
              </a:r>
            </a:p>
          </p:txBody>
        </p:sp>
        <p:sp>
          <p:nvSpPr>
            <p:cNvPr id="24785" name="Text Box 48"/>
            <p:cNvSpPr txBox="1">
              <a:spLocks noChangeAspect="1" noChangeArrowheads="1"/>
            </p:cNvSpPr>
            <p:nvPr/>
          </p:nvSpPr>
          <p:spPr bwMode="auto">
            <a:xfrm>
              <a:off x="3794" y="1228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0</a:t>
              </a:r>
            </a:p>
          </p:txBody>
        </p:sp>
        <p:sp>
          <p:nvSpPr>
            <p:cNvPr id="24786" name="Text Box 49"/>
            <p:cNvSpPr txBox="1">
              <a:spLocks noChangeAspect="1" noChangeArrowheads="1"/>
            </p:cNvSpPr>
            <p:nvPr/>
          </p:nvSpPr>
          <p:spPr bwMode="auto">
            <a:xfrm>
              <a:off x="4028" y="1235"/>
              <a:ext cx="115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34938" rIns="0" bIns="20638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sy9" pitchFamily="34" charset="0"/>
                </a:rPr>
                <a:t>¡</a:t>
              </a:r>
            </a:p>
          </p:txBody>
        </p:sp>
        <p:sp>
          <p:nvSpPr>
            <p:cNvPr id="24787" name="Text Box 50"/>
            <p:cNvSpPr txBox="1">
              <a:spLocks noChangeAspect="1" noChangeArrowheads="1"/>
            </p:cNvSpPr>
            <p:nvPr/>
          </p:nvSpPr>
          <p:spPr bwMode="auto">
            <a:xfrm>
              <a:off x="4142" y="1228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1</a:t>
              </a:r>
            </a:p>
          </p:txBody>
        </p:sp>
        <p:sp>
          <p:nvSpPr>
            <p:cNvPr id="24788" name="Text Box 51"/>
            <p:cNvSpPr txBox="1">
              <a:spLocks noChangeAspect="1" noChangeArrowheads="1"/>
            </p:cNvSpPr>
            <p:nvPr/>
          </p:nvSpPr>
          <p:spPr bwMode="auto">
            <a:xfrm>
              <a:off x="3794" y="1403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1</a:t>
              </a:r>
            </a:p>
          </p:txBody>
        </p:sp>
        <p:sp>
          <p:nvSpPr>
            <p:cNvPr id="24789" name="Text Box 52"/>
            <p:cNvSpPr txBox="1">
              <a:spLocks noChangeAspect="1" noChangeArrowheads="1"/>
            </p:cNvSpPr>
            <p:nvPr/>
          </p:nvSpPr>
          <p:spPr bwMode="auto">
            <a:xfrm>
              <a:off x="4085" y="1403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0</a:t>
              </a:r>
            </a:p>
          </p:txBody>
        </p:sp>
        <p:sp>
          <p:nvSpPr>
            <p:cNvPr id="24790" name="Text Box 53"/>
            <p:cNvSpPr txBox="1">
              <a:spLocks noChangeAspect="1" noChangeArrowheads="1"/>
            </p:cNvSpPr>
            <p:nvPr/>
          </p:nvSpPr>
          <p:spPr bwMode="auto">
            <a:xfrm>
              <a:off x="4216" y="1200"/>
              <a:ext cx="109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3657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ex9" pitchFamily="34" charset="0"/>
                </a:rPr>
                <a:t>¶</a:t>
              </a:r>
            </a:p>
          </p:txBody>
        </p:sp>
        <p:sp>
          <p:nvSpPr>
            <p:cNvPr id="24791" name="Text Box 54"/>
            <p:cNvSpPr txBox="1">
              <a:spLocks noChangeAspect="1" noChangeArrowheads="1"/>
            </p:cNvSpPr>
            <p:nvPr/>
          </p:nvSpPr>
          <p:spPr bwMode="auto">
            <a:xfrm>
              <a:off x="4365" y="1355"/>
              <a:ext cx="115" cy="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127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=</a:t>
              </a:r>
            </a:p>
          </p:txBody>
        </p:sp>
        <p:sp>
          <p:nvSpPr>
            <p:cNvPr id="24792" name="Text Box 55"/>
            <p:cNvSpPr txBox="1">
              <a:spLocks noChangeAspect="1" noChangeArrowheads="1"/>
            </p:cNvSpPr>
            <p:nvPr/>
          </p:nvSpPr>
          <p:spPr bwMode="auto">
            <a:xfrm>
              <a:off x="4521" y="1309"/>
              <a:ext cx="69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71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µ</a:t>
              </a:r>
            </a:p>
          </p:txBody>
        </p:sp>
        <p:sp>
          <p:nvSpPr>
            <p:cNvPr id="24793" name="Text Box 56"/>
            <p:cNvSpPr txBox="1">
              <a:spLocks noChangeAspect="1" noChangeArrowheads="1"/>
            </p:cNvSpPr>
            <p:nvPr/>
          </p:nvSpPr>
          <p:spPr bwMode="auto">
            <a:xfrm>
              <a:off x="4606" y="1309"/>
              <a:ext cx="74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71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^</a:t>
              </a:r>
            </a:p>
          </p:txBody>
        </p:sp>
        <p:sp>
          <p:nvSpPr>
            <p:cNvPr id="24794" name="Text Box 57"/>
            <p:cNvSpPr txBox="1">
              <a:spLocks noChangeAspect="1" noChangeArrowheads="1"/>
            </p:cNvSpPr>
            <p:nvPr/>
          </p:nvSpPr>
          <p:spPr bwMode="auto">
            <a:xfrm>
              <a:off x="4594" y="1347"/>
              <a:ext cx="92" cy="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6838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!</a:t>
              </a:r>
            </a:p>
          </p:txBody>
        </p:sp>
        <p:sp>
          <p:nvSpPr>
            <p:cNvPr id="24795" name="Rectangle 58"/>
            <p:cNvSpPr>
              <a:spLocks noChangeAspect="1" noChangeArrowheads="1"/>
            </p:cNvSpPr>
            <p:nvPr/>
          </p:nvSpPr>
          <p:spPr bwMode="auto">
            <a:xfrm>
              <a:off x="1579" y="1200"/>
              <a:ext cx="3106" cy="34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3" name="Group 59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2498726" y="2646363"/>
            <a:ext cx="3386138" cy="276225"/>
            <a:chOff x="1579" y="1222"/>
            <a:chExt cx="2133" cy="174"/>
          </a:xfrm>
        </p:grpSpPr>
        <p:sp>
          <p:nvSpPr>
            <p:cNvPr id="24728" name="Text Box 60"/>
            <p:cNvSpPr txBox="1">
              <a:spLocks noChangeAspect="1" noChangeArrowheads="1"/>
            </p:cNvSpPr>
            <p:nvPr/>
          </p:nvSpPr>
          <p:spPr bwMode="auto">
            <a:xfrm>
              <a:off x="1579" y="1288"/>
              <a:ext cx="75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s</a:t>
              </a:r>
            </a:p>
          </p:txBody>
        </p:sp>
        <p:sp>
          <p:nvSpPr>
            <p:cNvPr id="24729" name="Text Box 61"/>
            <p:cNvSpPr txBox="1">
              <a:spLocks noChangeAspect="1" noChangeArrowheads="1"/>
            </p:cNvSpPr>
            <p:nvPr/>
          </p:nvSpPr>
          <p:spPr bwMode="auto">
            <a:xfrm>
              <a:off x="1654" y="1288"/>
              <a:ext cx="77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o</a:t>
              </a:r>
            </a:p>
          </p:txBody>
        </p:sp>
        <p:sp>
          <p:nvSpPr>
            <p:cNvPr id="24730" name="Text Box 62"/>
            <p:cNvSpPr txBox="1">
              <a:spLocks noChangeAspect="1" noChangeArrowheads="1"/>
            </p:cNvSpPr>
            <p:nvPr/>
          </p:nvSpPr>
          <p:spPr bwMode="auto">
            <a:xfrm>
              <a:off x="1731" y="1237"/>
              <a:ext cx="62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(</a:t>
              </a:r>
            </a:p>
          </p:txBody>
        </p:sp>
        <p:sp>
          <p:nvSpPr>
            <p:cNvPr id="24731" name="Text Box 63"/>
            <p:cNvSpPr txBox="1">
              <a:spLocks noChangeAspect="1" noChangeArrowheads="1"/>
            </p:cNvSpPr>
            <p:nvPr/>
          </p:nvSpPr>
          <p:spPr bwMode="auto">
            <a:xfrm>
              <a:off x="1793" y="1254"/>
              <a:ext cx="80" cy="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19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2</a:t>
              </a:r>
            </a:p>
          </p:txBody>
        </p:sp>
        <p:sp>
          <p:nvSpPr>
            <p:cNvPr id="24732" name="Text Box 64"/>
            <p:cNvSpPr txBox="1">
              <a:spLocks noChangeAspect="1" noChangeArrowheads="1"/>
            </p:cNvSpPr>
            <p:nvPr/>
          </p:nvSpPr>
          <p:spPr bwMode="auto">
            <a:xfrm>
              <a:off x="1873" y="1237"/>
              <a:ext cx="62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)</a:t>
              </a:r>
            </a:p>
          </p:txBody>
        </p:sp>
        <p:sp>
          <p:nvSpPr>
            <p:cNvPr id="24733" name="Text Box 65"/>
            <p:cNvSpPr txBox="1">
              <a:spLocks noChangeAspect="1" noChangeArrowheads="1"/>
            </p:cNvSpPr>
            <p:nvPr/>
          </p:nvSpPr>
          <p:spPr bwMode="auto">
            <a:xfrm>
              <a:off x="1979" y="1298"/>
              <a:ext cx="124" cy="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254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=</a:t>
              </a:r>
            </a:p>
          </p:txBody>
        </p:sp>
        <p:sp>
          <p:nvSpPr>
            <p:cNvPr id="24734" name="Text Box 66"/>
            <p:cNvSpPr txBox="1">
              <a:spLocks noChangeAspect="1" noChangeArrowheads="1"/>
            </p:cNvSpPr>
            <p:nvPr/>
          </p:nvSpPr>
          <p:spPr bwMode="auto">
            <a:xfrm>
              <a:off x="2148" y="1237"/>
              <a:ext cx="80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sy10" pitchFamily="34" charset="0"/>
                </a:rPr>
                <a:t>f</a:t>
              </a:r>
            </a:p>
          </p:txBody>
        </p:sp>
        <p:sp>
          <p:nvSpPr>
            <p:cNvPr id="24735" name="Text Box 67"/>
            <p:cNvSpPr txBox="1">
              <a:spLocks noChangeAspect="1" noChangeArrowheads="1"/>
            </p:cNvSpPr>
            <p:nvPr/>
          </p:nvSpPr>
          <p:spPr bwMode="auto">
            <a:xfrm>
              <a:off x="2227" y="1248"/>
              <a:ext cx="120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A</a:t>
              </a:r>
            </a:p>
          </p:txBody>
        </p:sp>
        <p:sp>
          <p:nvSpPr>
            <p:cNvPr id="24736" name="Text Box 68"/>
            <p:cNvSpPr txBox="1">
              <a:spLocks noChangeAspect="1" noChangeArrowheads="1"/>
            </p:cNvSpPr>
            <p:nvPr/>
          </p:nvSpPr>
          <p:spPr bwMode="auto">
            <a:xfrm>
              <a:off x="2391" y="1271"/>
              <a:ext cx="106" cy="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34938" rIns="0" bIns="95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 dirty="0">
                  <a:latin typeface="cmsy10" pitchFamily="34" charset="0"/>
                </a:rPr>
                <a:t>2</a:t>
              </a:r>
            </a:p>
          </p:txBody>
        </p:sp>
        <p:sp>
          <p:nvSpPr>
            <p:cNvPr id="24737" name="Text Box 69"/>
            <p:cNvSpPr txBox="1">
              <a:spLocks noChangeAspect="1" noChangeArrowheads="1"/>
            </p:cNvSpPr>
            <p:nvPr/>
          </p:nvSpPr>
          <p:spPr bwMode="auto">
            <a:xfrm>
              <a:off x="2542" y="1248"/>
              <a:ext cx="135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sy10" pitchFamily="34" charset="0"/>
                </a:rPr>
                <a:t>R</a:t>
              </a:r>
            </a:p>
          </p:txBody>
        </p:sp>
        <p:sp>
          <p:nvSpPr>
            <p:cNvPr id="24738" name="Text Box 70"/>
            <p:cNvSpPr txBox="1">
              <a:spLocks noChangeAspect="1" noChangeArrowheads="1"/>
            </p:cNvSpPr>
            <p:nvPr/>
          </p:nvSpPr>
          <p:spPr bwMode="auto">
            <a:xfrm>
              <a:off x="2677" y="1227"/>
              <a:ext cx="64" cy="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127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1400" dirty="0">
                  <a:latin typeface="cmr7" pitchFamily="34" charset="0"/>
                </a:rPr>
                <a:t>2</a:t>
              </a:r>
            </a:p>
          </p:txBody>
        </p:sp>
        <p:sp>
          <p:nvSpPr>
            <p:cNvPr id="24739" name="Text Box 71"/>
            <p:cNvSpPr txBox="1">
              <a:spLocks noChangeAspect="1" noChangeArrowheads="1"/>
            </p:cNvSpPr>
            <p:nvPr/>
          </p:nvSpPr>
          <p:spPr bwMode="auto">
            <a:xfrm>
              <a:off x="2740" y="1229"/>
              <a:ext cx="100" cy="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9538" rIns="0" bIns="20638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1400">
                  <a:latin typeface="cmsy7" pitchFamily="34" charset="0"/>
                </a:rPr>
                <a:t>£</a:t>
              </a:r>
            </a:p>
          </p:txBody>
        </p:sp>
        <p:sp>
          <p:nvSpPr>
            <p:cNvPr id="24740" name="Text Box 72"/>
            <p:cNvSpPr txBox="1">
              <a:spLocks noChangeAspect="1" noChangeArrowheads="1"/>
            </p:cNvSpPr>
            <p:nvPr/>
          </p:nvSpPr>
          <p:spPr bwMode="auto">
            <a:xfrm>
              <a:off x="2840" y="1227"/>
              <a:ext cx="64" cy="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127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1400">
                  <a:latin typeface="cmr7" pitchFamily="34" charset="0"/>
                </a:rPr>
                <a:t>2</a:t>
              </a:r>
            </a:p>
          </p:txBody>
        </p:sp>
        <p:sp>
          <p:nvSpPr>
            <p:cNvPr id="24741" name="Text Box 73"/>
            <p:cNvSpPr txBox="1">
              <a:spLocks noChangeAspect="1" noChangeArrowheads="1"/>
            </p:cNvSpPr>
            <p:nvPr/>
          </p:nvSpPr>
          <p:spPr bwMode="auto">
            <a:xfrm>
              <a:off x="2911" y="1237"/>
              <a:ext cx="44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sy10" pitchFamily="34" charset="0"/>
                </a:rPr>
                <a:t>j</a:t>
              </a:r>
            </a:p>
          </p:txBody>
        </p:sp>
        <p:sp>
          <p:nvSpPr>
            <p:cNvPr id="24742" name="Text Box 74"/>
            <p:cNvSpPr txBox="1">
              <a:spLocks noChangeAspect="1" noChangeArrowheads="1"/>
            </p:cNvSpPr>
            <p:nvPr/>
          </p:nvSpPr>
          <p:spPr bwMode="auto">
            <a:xfrm>
              <a:off x="2956" y="1248"/>
              <a:ext cx="120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A</a:t>
              </a:r>
            </a:p>
          </p:txBody>
        </p:sp>
        <p:sp>
          <p:nvSpPr>
            <p:cNvPr id="24743" name="Text Box 75"/>
            <p:cNvSpPr txBox="1">
              <a:spLocks noChangeAspect="1" noChangeArrowheads="1"/>
            </p:cNvSpPr>
            <p:nvPr/>
          </p:nvSpPr>
          <p:spPr bwMode="auto">
            <a:xfrm>
              <a:off x="3120" y="1298"/>
              <a:ext cx="124" cy="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254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=</a:t>
              </a:r>
            </a:p>
          </p:txBody>
        </p:sp>
        <p:sp>
          <p:nvSpPr>
            <p:cNvPr id="24744" name="Text Box 76"/>
            <p:cNvSpPr txBox="1">
              <a:spLocks noChangeAspect="1" noChangeArrowheads="1"/>
            </p:cNvSpPr>
            <p:nvPr/>
          </p:nvSpPr>
          <p:spPr bwMode="auto">
            <a:xfrm>
              <a:off x="3288" y="1264"/>
              <a:ext cx="124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20638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sy10" pitchFamily="34" charset="0"/>
                </a:rPr>
                <a:t>¡</a:t>
              </a:r>
            </a:p>
          </p:txBody>
        </p:sp>
        <p:sp>
          <p:nvSpPr>
            <p:cNvPr id="24745" name="Text Box 77"/>
            <p:cNvSpPr txBox="1">
              <a:spLocks noChangeAspect="1" noChangeArrowheads="1"/>
            </p:cNvSpPr>
            <p:nvPr/>
          </p:nvSpPr>
          <p:spPr bwMode="auto">
            <a:xfrm>
              <a:off x="3412" y="1248"/>
              <a:ext cx="120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14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A</a:t>
              </a:r>
            </a:p>
          </p:txBody>
        </p:sp>
        <p:sp>
          <p:nvSpPr>
            <p:cNvPr id="24746" name="Text Box 78"/>
            <p:cNvSpPr txBox="1">
              <a:spLocks noChangeAspect="1" noChangeArrowheads="1"/>
            </p:cNvSpPr>
            <p:nvPr/>
          </p:nvSpPr>
          <p:spPr bwMode="auto">
            <a:xfrm>
              <a:off x="3531" y="1222"/>
              <a:ext cx="75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206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1400">
                  <a:latin typeface="cmmi7" pitchFamily="34" charset="0"/>
                </a:rPr>
                <a:t>T</a:t>
              </a:r>
            </a:p>
          </p:txBody>
        </p:sp>
        <p:sp>
          <p:nvSpPr>
            <p:cNvPr id="24747" name="Text Box 79"/>
            <p:cNvSpPr txBox="1">
              <a:spLocks noChangeAspect="1" noChangeArrowheads="1"/>
            </p:cNvSpPr>
            <p:nvPr/>
          </p:nvSpPr>
          <p:spPr bwMode="auto">
            <a:xfrm>
              <a:off x="3632" y="1237"/>
              <a:ext cx="80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sy10" pitchFamily="34" charset="0"/>
                </a:rPr>
                <a:t>g</a:t>
              </a:r>
            </a:p>
          </p:txBody>
        </p:sp>
        <p:sp>
          <p:nvSpPr>
            <p:cNvPr id="24748" name="Rectangle 80"/>
            <p:cNvSpPr>
              <a:spLocks noChangeAspect="1" noChangeArrowheads="1"/>
            </p:cNvSpPr>
            <p:nvPr/>
          </p:nvSpPr>
          <p:spPr bwMode="auto">
            <a:xfrm>
              <a:off x="1579" y="1222"/>
              <a:ext cx="2132" cy="17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4" name="Group 82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855662" y="1072356"/>
            <a:ext cx="6092825" cy="592137"/>
            <a:chOff x="1680" y="1270"/>
            <a:chExt cx="3838" cy="373"/>
          </a:xfrm>
        </p:grpSpPr>
        <p:sp>
          <p:nvSpPr>
            <p:cNvPr id="24662" name="Text Box 83"/>
            <p:cNvSpPr txBox="1">
              <a:spLocks noChangeAspect="1" noChangeArrowheads="1"/>
            </p:cNvSpPr>
            <p:nvPr/>
          </p:nvSpPr>
          <p:spPr bwMode="auto">
            <a:xfrm>
              <a:off x="1680" y="1429"/>
              <a:ext cx="74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s</a:t>
              </a:r>
            </a:p>
          </p:txBody>
        </p:sp>
        <p:sp>
          <p:nvSpPr>
            <p:cNvPr id="24663" name="Text Box 84"/>
            <p:cNvSpPr txBox="1">
              <a:spLocks noChangeAspect="1" noChangeArrowheads="1"/>
            </p:cNvSpPr>
            <p:nvPr/>
          </p:nvSpPr>
          <p:spPr bwMode="auto">
            <a:xfrm>
              <a:off x="1754" y="1429"/>
              <a:ext cx="77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o</a:t>
              </a:r>
            </a:p>
          </p:txBody>
        </p:sp>
        <p:sp>
          <p:nvSpPr>
            <p:cNvPr id="24664" name="Text Box 85"/>
            <p:cNvSpPr txBox="1">
              <a:spLocks noChangeAspect="1" noChangeArrowheads="1"/>
            </p:cNvSpPr>
            <p:nvPr/>
          </p:nvSpPr>
          <p:spPr bwMode="auto">
            <a:xfrm>
              <a:off x="1832" y="1379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(</a:t>
              </a:r>
            </a:p>
          </p:txBody>
        </p:sp>
        <p:sp>
          <p:nvSpPr>
            <p:cNvPr id="24665" name="Text Box 86"/>
            <p:cNvSpPr txBox="1">
              <a:spLocks noChangeAspect="1" noChangeArrowheads="1"/>
            </p:cNvSpPr>
            <p:nvPr/>
          </p:nvSpPr>
          <p:spPr bwMode="auto">
            <a:xfrm>
              <a:off x="1894" y="1395"/>
              <a:ext cx="80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87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2</a:t>
              </a:r>
            </a:p>
          </p:txBody>
        </p:sp>
        <p:sp>
          <p:nvSpPr>
            <p:cNvPr id="24666" name="Text Box 87"/>
            <p:cNvSpPr txBox="1">
              <a:spLocks noChangeAspect="1" noChangeArrowheads="1"/>
            </p:cNvSpPr>
            <p:nvPr/>
          </p:nvSpPr>
          <p:spPr bwMode="auto">
            <a:xfrm>
              <a:off x="1973" y="1379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)</a:t>
              </a:r>
            </a:p>
          </p:txBody>
        </p:sp>
        <p:sp>
          <p:nvSpPr>
            <p:cNvPr id="24667" name="Text Box 88"/>
            <p:cNvSpPr txBox="1">
              <a:spLocks noChangeAspect="1" noChangeArrowheads="1"/>
            </p:cNvSpPr>
            <p:nvPr/>
          </p:nvSpPr>
          <p:spPr bwMode="auto">
            <a:xfrm>
              <a:off x="2080" y="1438"/>
              <a:ext cx="124" cy="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206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=</a:t>
              </a:r>
            </a:p>
          </p:txBody>
        </p:sp>
        <p:sp>
          <p:nvSpPr>
            <p:cNvPr id="24668" name="Text Box 89"/>
            <p:cNvSpPr txBox="1">
              <a:spLocks noChangeAspect="1" noChangeArrowheads="1"/>
            </p:cNvSpPr>
            <p:nvPr/>
          </p:nvSpPr>
          <p:spPr bwMode="auto">
            <a:xfrm>
              <a:off x="2248" y="1270"/>
              <a:ext cx="117" cy="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79438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ex9" pitchFamily="34" charset="0"/>
                </a:rPr>
                <a:t>µ</a:t>
              </a:r>
            </a:p>
          </p:txBody>
        </p:sp>
        <p:sp>
          <p:nvSpPr>
            <p:cNvPr id="24669" name="Text Box 90"/>
            <p:cNvSpPr txBox="1">
              <a:spLocks noChangeAspect="1" noChangeArrowheads="1"/>
            </p:cNvSpPr>
            <p:nvPr/>
          </p:nvSpPr>
          <p:spPr bwMode="auto">
            <a:xfrm>
              <a:off x="2368" y="1333"/>
              <a:ext cx="69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c</a:t>
              </a:r>
            </a:p>
          </p:txBody>
        </p:sp>
        <p:sp>
          <p:nvSpPr>
            <p:cNvPr id="24670" name="Text Box 91"/>
            <p:cNvSpPr txBox="1">
              <a:spLocks noChangeAspect="1" noChangeArrowheads="1"/>
            </p:cNvSpPr>
            <p:nvPr/>
          </p:nvSpPr>
          <p:spPr bwMode="auto">
            <a:xfrm>
              <a:off x="2437" y="1333"/>
              <a:ext cx="77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o</a:t>
              </a:r>
            </a:p>
          </p:txBody>
        </p:sp>
        <p:sp>
          <p:nvSpPr>
            <p:cNvPr id="24671" name="Text Box 92"/>
            <p:cNvSpPr txBox="1">
              <a:spLocks noChangeAspect="1" noChangeArrowheads="1"/>
            </p:cNvSpPr>
            <p:nvPr/>
          </p:nvSpPr>
          <p:spPr bwMode="auto">
            <a:xfrm>
              <a:off x="2514" y="1333"/>
              <a:ext cx="74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s</a:t>
              </a:r>
            </a:p>
          </p:txBody>
        </p:sp>
        <p:sp>
          <p:nvSpPr>
            <p:cNvPr id="24672" name="Text Box 93"/>
            <p:cNvSpPr txBox="1">
              <a:spLocks noChangeAspect="1" noChangeArrowheads="1"/>
            </p:cNvSpPr>
            <p:nvPr/>
          </p:nvSpPr>
          <p:spPr bwMode="auto">
            <a:xfrm>
              <a:off x="2588" y="1283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(</a:t>
              </a:r>
            </a:p>
          </p:txBody>
        </p:sp>
        <p:sp>
          <p:nvSpPr>
            <p:cNvPr id="24673" name="Text Box 94"/>
            <p:cNvSpPr txBox="1">
              <a:spLocks noChangeAspect="1" noChangeArrowheads="1"/>
            </p:cNvSpPr>
            <p:nvPr/>
          </p:nvSpPr>
          <p:spPr bwMode="auto">
            <a:xfrm>
              <a:off x="2651" y="1292"/>
              <a:ext cx="95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Á</a:t>
              </a:r>
            </a:p>
          </p:txBody>
        </p:sp>
        <p:sp>
          <p:nvSpPr>
            <p:cNvPr id="24674" name="Text Box 95"/>
            <p:cNvSpPr txBox="1">
              <a:spLocks noChangeAspect="1" noChangeArrowheads="1"/>
            </p:cNvSpPr>
            <p:nvPr/>
          </p:nvSpPr>
          <p:spPr bwMode="auto">
            <a:xfrm>
              <a:off x="2745" y="1283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)</a:t>
              </a:r>
            </a:p>
          </p:txBody>
        </p:sp>
        <p:sp>
          <p:nvSpPr>
            <p:cNvPr id="24675" name="Text Box 96"/>
            <p:cNvSpPr txBox="1">
              <a:spLocks noChangeAspect="1" noChangeArrowheads="1"/>
            </p:cNvSpPr>
            <p:nvPr/>
          </p:nvSpPr>
          <p:spPr bwMode="auto">
            <a:xfrm>
              <a:off x="2982" y="1308"/>
              <a:ext cx="124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4462" rIns="0" bIns="222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 dirty="0">
                  <a:latin typeface="cmsy9" pitchFamily="34" charset="0"/>
                </a:rPr>
                <a:t>¡</a:t>
              </a:r>
            </a:p>
          </p:txBody>
        </p:sp>
        <p:sp>
          <p:nvSpPr>
            <p:cNvPr id="24676" name="Text Box 97"/>
            <p:cNvSpPr txBox="1">
              <a:spLocks noChangeAspect="1" noChangeArrowheads="1"/>
            </p:cNvSpPr>
            <p:nvPr/>
          </p:nvSpPr>
          <p:spPr bwMode="auto">
            <a:xfrm>
              <a:off x="3106" y="1333"/>
              <a:ext cx="74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s</a:t>
              </a:r>
            </a:p>
          </p:txBody>
        </p:sp>
        <p:sp>
          <p:nvSpPr>
            <p:cNvPr id="24677" name="Text Box 98"/>
            <p:cNvSpPr txBox="1">
              <a:spLocks noChangeAspect="1" noChangeArrowheads="1"/>
            </p:cNvSpPr>
            <p:nvPr/>
          </p:nvSpPr>
          <p:spPr bwMode="auto">
            <a:xfrm>
              <a:off x="3181" y="1297"/>
              <a:ext cx="55" cy="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19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i</a:t>
              </a:r>
            </a:p>
          </p:txBody>
        </p:sp>
        <p:sp>
          <p:nvSpPr>
            <p:cNvPr id="24678" name="Text Box 99"/>
            <p:cNvSpPr txBox="1">
              <a:spLocks noChangeAspect="1" noChangeArrowheads="1"/>
            </p:cNvSpPr>
            <p:nvPr/>
          </p:nvSpPr>
          <p:spPr bwMode="auto">
            <a:xfrm>
              <a:off x="3235" y="1333"/>
              <a:ext cx="96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n</a:t>
              </a:r>
            </a:p>
          </p:txBody>
        </p:sp>
        <p:sp>
          <p:nvSpPr>
            <p:cNvPr id="24679" name="Text Box 100"/>
            <p:cNvSpPr txBox="1">
              <a:spLocks noChangeAspect="1" noChangeArrowheads="1"/>
            </p:cNvSpPr>
            <p:nvPr/>
          </p:nvSpPr>
          <p:spPr bwMode="auto">
            <a:xfrm>
              <a:off x="3331" y="1283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(</a:t>
              </a:r>
            </a:p>
          </p:txBody>
        </p:sp>
        <p:sp>
          <p:nvSpPr>
            <p:cNvPr id="24680" name="Text Box 101"/>
            <p:cNvSpPr txBox="1">
              <a:spLocks noChangeAspect="1" noChangeArrowheads="1"/>
            </p:cNvSpPr>
            <p:nvPr/>
          </p:nvSpPr>
          <p:spPr bwMode="auto">
            <a:xfrm>
              <a:off x="3394" y="1292"/>
              <a:ext cx="95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Á</a:t>
              </a:r>
            </a:p>
          </p:txBody>
        </p:sp>
        <p:sp>
          <p:nvSpPr>
            <p:cNvPr id="24681" name="Text Box 102"/>
            <p:cNvSpPr txBox="1">
              <a:spLocks noChangeAspect="1" noChangeArrowheads="1"/>
            </p:cNvSpPr>
            <p:nvPr/>
          </p:nvSpPr>
          <p:spPr bwMode="auto">
            <a:xfrm>
              <a:off x="3488" y="1283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)</a:t>
              </a:r>
            </a:p>
          </p:txBody>
        </p:sp>
        <p:sp>
          <p:nvSpPr>
            <p:cNvPr id="24682" name="Text Box 103"/>
            <p:cNvSpPr txBox="1">
              <a:spLocks noChangeAspect="1" noChangeArrowheads="1"/>
            </p:cNvSpPr>
            <p:nvPr/>
          </p:nvSpPr>
          <p:spPr bwMode="auto">
            <a:xfrm>
              <a:off x="2366" y="1523"/>
              <a:ext cx="74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s</a:t>
              </a:r>
            </a:p>
          </p:txBody>
        </p:sp>
        <p:sp>
          <p:nvSpPr>
            <p:cNvPr id="24683" name="Text Box 104"/>
            <p:cNvSpPr txBox="1">
              <a:spLocks noChangeAspect="1" noChangeArrowheads="1"/>
            </p:cNvSpPr>
            <p:nvPr/>
          </p:nvSpPr>
          <p:spPr bwMode="auto">
            <a:xfrm>
              <a:off x="2440" y="1487"/>
              <a:ext cx="55" cy="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19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i</a:t>
              </a:r>
            </a:p>
          </p:txBody>
        </p:sp>
        <p:sp>
          <p:nvSpPr>
            <p:cNvPr id="24684" name="Text Box 105"/>
            <p:cNvSpPr txBox="1">
              <a:spLocks noChangeAspect="1" noChangeArrowheads="1"/>
            </p:cNvSpPr>
            <p:nvPr/>
          </p:nvSpPr>
          <p:spPr bwMode="auto">
            <a:xfrm>
              <a:off x="2495" y="1523"/>
              <a:ext cx="96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n</a:t>
              </a:r>
            </a:p>
          </p:txBody>
        </p:sp>
        <p:sp>
          <p:nvSpPr>
            <p:cNvPr id="24685" name="Text Box 106"/>
            <p:cNvSpPr txBox="1">
              <a:spLocks noChangeAspect="1" noChangeArrowheads="1"/>
            </p:cNvSpPr>
            <p:nvPr/>
          </p:nvSpPr>
          <p:spPr bwMode="auto">
            <a:xfrm>
              <a:off x="2591" y="1473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(</a:t>
              </a:r>
            </a:p>
          </p:txBody>
        </p:sp>
        <p:sp>
          <p:nvSpPr>
            <p:cNvPr id="24686" name="Text Box 107"/>
            <p:cNvSpPr txBox="1">
              <a:spLocks noChangeAspect="1" noChangeArrowheads="1"/>
            </p:cNvSpPr>
            <p:nvPr/>
          </p:nvSpPr>
          <p:spPr bwMode="auto">
            <a:xfrm>
              <a:off x="2653" y="1482"/>
              <a:ext cx="95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Á</a:t>
              </a:r>
            </a:p>
          </p:txBody>
        </p:sp>
        <p:sp>
          <p:nvSpPr>
            <p:cNvPr id="24687" name="Text Box 108"/>
            <p:cNvSpPr txBox="1">
              <a:spLocks noChangeAspect="1" noChangeArrowheads="1"/>
            </p:cNvSpPr>
            <p:nvPr/>
          </p:nvSpPr>
          <p:spPr bwMode="auto">
            <a:xfrm>
              <a:off x="2748" y="1473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)</a:t>
              </a:r>
            </a:p>
          </p:txBody>
        </p:sp>
        <p:sp>
          <p:nvSpPr>
            <p:cNvPr id="24688" name="Text Box 109"/>
            <p:cNvSpPr txBox="1">
              <a:spLocks noChangeAspect="1" noChangeArrowheads="1"/>
            </p:cNvSpPr>
            <p:nvPr/>
          </p:nvSpPr>
          <p:spPr bwMode="auto">
            <a:xfrm>
              <a:off x="3047" y="1523"/>
              <a:ext cx="69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c</a:t>
              </a:r>
            </a:p>
          </p:txBody>
        </p:sp>
        <p:sp>
          <p:nvSpPr>
            <p:cNvPr id="24689" name="Text Box 110"/>
            <p:cNvSpPr txBox="1">
              <a:spLocks noChangeAspect="1" noChangeArrowheads="1"/>
            </p:cNvSpPr>
            <p:nvPr/>
          </p:nvSpPr>
          <p:spPr bwMode="auto">
            <a:xfrm>
              <a:off x="3116" y="1523"/>
              <a:ext cx="77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o</a:t>
              </a:r>
            </a:p>
          </p:txBody>
        </p:sp>
        <p:sp>
          <p:nvSpPr>
            <p:cNvPr id="24690" name="Text Box 111"/>
            <p:cNvSpPr txBox="1">
              <a:spLocks noChangeAspect="1" noChangeArrowheads="1"/>
            </p:cNvSpPr>
            <p:nvPr/>
          </p:nvSpPr>
          <p:spPr bwMode="auto">
            <a:xfrm>
              <a:off x="3193" y="1523"/>
              <a:ext cx="74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s</a:t>
              </a:r>
            </a:p>
          </p:txBody>
        </p:sp>
        <p:sp>
          <p:nvSpPr>
            <p:cNvPr id="24691" name="Text Box 112"/>
            <p:cNvSpPr txBox="1">
              <a:spLocks noChangeAspect="1" noChangeArrowheads="1"/>
            </p:cNvSpPr>
            <p:nvPr/>
          </p:nvSpPr>
          <p:spPr bwMode="auto">
            <a:xfrm>
              <a:off x="3267" y="1473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(</a:t>
              </a:r>
            </a:p>
          </p:txBody>
        </p:sp>
        <p:sp>
          <p:nvSpPr>
            <p:cNvPr id="24692" name="Text Box 113"/>
            <p:cNvSpPr txBox="1">
              <a:spLocks noChangeAspect="1" noChangeArrowheads="1"/>
            </p:cNvSpPr>
            <p:nvPr/>
          </p:nvSpPr>
          <p:spPr bwMode="auto">
            <a:xfrm>
              <a:off x="3329" y="1482"/>
              <a:ext cx="95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Á</a:t>
              </a:r>
            </a:p>
          </p:txBody>
        </p:sp>
        <p:sp>
          <p:nvSpPr>
            <p:cNvPr id="24693" name="Text Box 114"/>
            <p:cNvSpPr txBox="1">
              <a:spLocks noChangeAspect="1" noChangeArrowheads="1"/>
            </p:cNvSpPr>
            <p:nvPr/>
          </p:nvSpPr>
          <p:spPr bwMode="auto">
            <a:xfrm>
              <a:off x="3424" y="1473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)</a:t>
              </a:r>
            </a:p>
          </p:txBody>
        </p:sp>
        <p:sp>
          <p:nvSpPr>
            <p:cNvPr id="24694" name="Text Box 115"/>
            <p:cNvSpPr txBox="1">
              <a:spLocks noChangeAspect="1" noChangeArrowheads="1"/>
            </p:cNvSpPr>
            <p:nvPr/>
          </p:nvSpPr>
          <p:spPr bwMode="auto">
            <a:xfrm>
              <a:off x="3551" y="1270"/>
              <a:ext cx="117" cy="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79438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ex9" pitchFamily="34" charset="0"/>
                </a:rPr>
                <a:t>¶</a:t>
              </a:r>
            </a:p>
          </p:txBody>
        </p:sp>
        <p:sp>
          <p:nvSpPr>
            <p:cNvPr id="24695" name="Text Box 116"/>
            <p:cNvSpPr txBox="1">
              <a:spLocks noChangeAspect="1" noChangeArrowheads="1"/>
            </p:cNvSpPr>
            <p:nvPr/>
          </p:nvSpPr>
          <p:spPr bwMode="auto">
            <a:xfrm>
              <a:off x="3695" y="1479"/>
              <a:ext cx="44" cy="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25400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;</a:t>
              </a:r>
            </a:p>
          </p:txBody>
        </p:sp>
        <p:sp>
          <p:nvSpPr>
            <p:cNvPr id="24696" name="Text Box 117"/>
            <p:cNvSpPr txBox="1">
              <a:spLocks noChangeAspect="1" noChangeArrowheads="1"/>
            </p:cNvSpPr>
            <p:nvPr/>
          </p:nvSpPr>
          <p:spPr bwMode="auto">
            <a:xfrm>
              <a:off x="3765" y="1388"/>
              <a:ext cx="75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µ</a:t>
              </a:r>
            </a:p>
          </p:txBody>
        </p:sp>
        <p:sp>
          <p:nvSpPr>
            <p:cNvPr id="24697" name="Text Box 118"/>
            <p:cNvSpPr txBox="1">
              <a:spLocks noChangeAspect="1" noChangeArrowheads="1"/>
            </p:cNvSpPr>
            <p:nvPr/>
          </p:nvSpPr>
          <p:spPr bwMode="auto">
            <a:xfrm>
              <a:off x="3845" y="1388"/>
              <a:ext cx="84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@</a:t>
              </a:r>
            </a:p>
          </p:txBody>
        </p:sp>
        <p:sp>
          <p:nvSpPr>
            <p:cNvPr id="24698" name="Text Box 119"/>
            <p:cNvSpPr txBox="1">
              <a:spLocks noChangeAspect="1" noChangeArrowheads="1"/>
            </p:cNvSpPr>
            <p:nvPr/>
          </p:nvSpPr>
          <p:spPr bwMode="auto">
            <a:xfrm>
              <a:off x="3964" y="1270"/>
              <a:ext cx="117" cy="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79438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ex9" pitchFamily="34" charset="0"/>
                </a:rPr>
                <a:t>µ</a:t>
              </a:r>
            </a:p>
          </p:txBody>
        </p:sp>
        <p:sp>
          <p:nvSpPr>
            <p:cNvPr id="24699" name="Text Box 120"/>
            <p:cNvSpPr txBox="1">
              <a:spLocks noChangeAspect="1" noChangeArrowheads="1"/>
            </p:cNvSpPr>
            <p:nvPr/>
          </p:nvSpPr>
          <p:spPr bwMode="auto">
            <a:xfrm>
              <a:off x="4084" y="1333"/>
              <a:ext cx="69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c</a:t>
              </a:r>
            </a:p>
          </p:txBody>
        </p:sp>
        <p:sp>
          <p:nvSpPr>
            <p:cNvPr id="24700" name="Text Box 121"/>
            <p:cNvSpPr txBox="1">
              <a:spLocks noChangeAspect="1" noChangeArrowheads="1"/>
            </p:cNvSpPr>
            <p:nvPr/>
          </p:nvSpPr>
          <p:spPr bwMode="auto">
            <a:xfrm>
              <a:off x="4153" y="1333"/>
              <a:ext cx="77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o</a:t>
              </a:r>
            </a:p>
          </p:txBody>
        </p:sp>
        <p:sp>
          <p:nvSpPr>
            <p:cNvPr id="24701" name="Text Box 122"/>
            <p:cNvSpPr txBox="1">
              <a:spLocks noChangeAspect="1" noChangeArrowheads="1"/>
            </p:cNvSpPr>
            <p:nvPr/>
          </p:nvSpPr>
          <p:spPr bwMode="auto">
            <a:xfrm>
              <a:off x="4230" y="1333"/>
              <a:ext cx="74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s</a:t>
              </a:r>
            </a:p>
          </p:txBody>
        </p:sp>
        <p:sp>
          <p:nvSpPr>
            <p:cNvPr id="24702" name="Text Box 123"/>
            <p:cNvSpPr txBox="1">
              <a:spLocks noChangeAspect="1" noChangeArrowheads="1"/>
            </p:cNvSpPr>
            <p:nvPr/>
          </p:nvSpPr>
          <p:spPr bwMode="auto">
            <a:xfrm>
              <a:off x="4305" y="1283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(</a:t>
              </a:r>
            </a:p>
          </p:txBody>
        </p:sp>
        <p:sp>
          <p:nvSpPr>
            <p:cNvPr id="24703" name="Text Box 124"/>
            <p:cNvSpPr txBox="1">
              <a:spLocks noChangeAspect="1" noChangeArrowheads="1"/>
            </p:cNvSpPr>
            <p:nvPr/>
          </p:nvSpPr>
          <p:spPr bwMode="auto">
            <a:xfrm>
              <a:off x="4367" y="1292"/>
              <a:ext cx="95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Á</a:t>
              </a:r>
            </a:p>
          </p:txBody>
        </p:sp>
        <p:sp>
          <p:nvSpPr>
            <p:cNvPr id="24704" name="Text Box 125"/>
            <p:cNvSpPr txBox="1">
              <a:spLocks noChangeAspect="1" noChangeArrowheads="1"/>
            </p:cNvSpPr>
            <p:nvPr/>
          </p:nvSpPr>
          <p:spPr bwMode="auto">
            <a:xfrm>
              <a:off x="4462" y="1283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)</a:t>
              </a:r>
            </a:p>
          </p:txBody>
        </p:sp>
        <p:sp>
          <p:nvSpPr>
            <p:cNvPr id="24705" name="Text Box 126"/>
            <p:cNvSpPr txBox="1">
              <a:spLocks noChangeAspect="1" noChangeArrowheads="1"/>
            </p:cNvSpPr>
            <p:nvPr/>
          </p:nvSpPr>
          <p:spPr bwMode="auto">
            <a:xfrm>
              <a:off x="4699" y="1308"/>
              <a:ext cx="124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4462" rIns="0" bIns="222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sy9" pitchFamily="34" charset="0"/>
                </a:rPr>
                <a:t>¡</a:t>
              </a:r>
            </a:p>
          </p:txBody>
        </p:sp>
        <p:sp>
          <p:nvSpPr>
            <p:cNvPr id="24706" name="Text Box 127"/>
            <p:cNvSpPr txBox="1">
              <a:spLocks noChangeAspect="1" noChangeArrowheads="1"/>
            </p:cNvSpPr>
            <p:nvPr/>
          </p:nvSpPr>
          <p:spPr bwMode="auto">
            <a:xfrm>
              <a:off x="4823" y="1333"/>
              <a:ext cx="74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s</a:t>
              </a:r>
            </a:p>
          </p:txBody>
        </p:sp>
        <p:sp>
          <p:nvSpPr>
            <p:cNvPr id="24707" name="Text Box 128"/>
            <p:cNvSpPr txBox="1">
              <a:spLocks noChangeAspect="1" noChangeArrowheads="1"/>
            </p:cNvSpPr>
            <p:nvPr/>
          </p:nvSpPr>
          <p:spPr bwMode="auto">
            <a:xfrm>
              <a:off x="4897" y="1297"/>
              <a:ext cx="55" cy="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19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i</a:t>
              </a:r>
            </a:p>
          </p:txBody>
        </p:sp>
        <p:sp>
          <p:nvSpPr>
            <p:cNvPr id="24708" name="Text Box 129"/>
            <p:cNvSpPr txBox="1">
              <a:spLocks noChangeAspect="1" noChangeArrowheads="1"/>
            </p:cNvSpPr>
            <p:nvPr/>
          </p:nvSpPr>
          <p:spPr bwMode="auto">
            <a:xfrm>
              <a:off x="4952" y="1333"/>
              <a:ext cx="96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n</a:t>
              </a:r>
            </a:p>
          </p:txBody>
        </p:sp>
        <p:sp>
          <p:nvSpPr>
            <p:cNvPr id="24709" name="Text Box 130"/>
            <p:cNvSpPr txBox="1">
              <a:spLocks noChangeAspect="1" noChangeArrowheads="1"/>
            </p:cNvSpPr>
            <p:nvPr/>
          </p:nvSpPr>
          <p:spPr bwMode="auto">
            <a:xfrm>
              <a:off x="5048" y="1283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(</a:t>
              </a:r>
            </a:p>
          </p:txBody>
        </p:sp>
        <p:sp>
          <p:nvSpPr>
            <p:cNvPr id="24710" name="Text Box 131"/>
            <p:cNvSpPr txBox="1">
              <a:spLocks noChangeAspect="1" noChangeArrowheads="1"/>
            </p:cNvSpPr>
            <p:nvPr/>
          </p:nvSpPr>
          <p:spPr bwMode="auto">
            <a:xfrm>
              <a:off x="5110" y="1292"/>
              <a:ext cx="95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Á</a:t>
              </a:r>
            </a:p>
          </p:txBody>
        </p:sp>
        <p:sp>
          <p:nvSpPr>
            <p:cNvPr id="24711" name="Text Box 132"/>
            <p:cNvSpPr txBox="1">
              <a:spLocks noChangeAspect="1" noChangeArrowheads="1"/>
            </p:cNvSpPr>
            <p:nvPr/>
          </p:nvSpPr>
          <p:spPr bwMode="auto">
            <a:xfrm>
              <a:off x="5205" y="1283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)</a:t>
              </a:r>
            </a:p>
          </p:txBody>
        </p:sp>
        <p:sp>
          <p:nvSpPr>
            <p:cNvPr id="24712" name="Text Box 133"/>
            <p:cNvSpPr txBox="1">
              <a:spLocks noChangeAspect="1" noChangeArrowheads="1"/>
            </p:cNvSpPr>
            <p:nvPr/>
          </p:nvSpPr>
          <p:spPr bwMode="auto">
            <a:xfrm>
              <a:off x="4082" y="1523"/>
              <a:ext cx="74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s</a:t>
              </a:r>
            </a:p>
          </p:txBody>
        </p:sp>
        <p:sp>
          <p:nvSpPr>
            <p:cNvPr id="24713" name="Text Box 134"/>
            <p:cNvSpPr txBox="1">
              <a:spLocks noChangeAspect="1" noChangeArrowheads="1"/>
            </p:cNvSpPr>
            <p:nvPr/>
          </p:nvSpPr>
          <p:spPr bwMode="auto">
            <a:xfrm>
              <a:off x="4156" y="1487"/>
              <a:ext cx="55" cy="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19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i</a:t>
              </a:r>
            </a:p>
          </p:txBody>
        </p:sp>
        <p:sp>
          <p:nvSpPr>
            <p:cNvPr id="24714" name="Text Box 135"/>
            <p:cNvSpPr txBox="1">
              <a:spLocks noChangeAspect="1" noChangeArrowheads="1"/>
            </p:cNvSpPr>
            <p:nvPr/>
          </p:nvSpPr>
          <p:spPr bwMode="auto">
            <a:xfrm>
              <a:off x="4211" y="1523"/>
              <a:ext cx="96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n</a:t>
              </a:r>
            </a:p>
          </p:txBody>
        </p:sp>
        <p:sp>
          <p:nvSpPr>
            <p:cNvPr id="24715" name="Text Box 136"/>
            <p:cNvSpPr txBox="1">
              <a:spLocks noChangeAspect="1" noChangeArrowheads="1"/>
            </p:cNvSpPr>
            <p:nvPr/>
          </p:nvSpPr>
          <p:spPr bwMode="auto">
            <a:xfrm>
              <a:off x="4307" y="1473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(</a:t>
              </a:r>
            </a:p>
          </p:txBody>
        </p:sp>
        <p:sp>
          <p:nvSpPr>
            <p:cNvPr id="24716" name="Text Box 137"/>
            <p:cNvSpPr txBox="1">
              <a:spLocks noChangeAspect="1" noChangeArrowheads="1"/>
            </p:cNvSpPr>
            <p:nvPr/>
          </p:nvSpPr>
          <p:spPr bwMode="auto">
            <a:xfrm>
              <a:off x="4369" y="1482"/>
              <a:ext cx="95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Á</a:t>
              </a:r>
            </a:p>
          </p:txBody>
        </p:sp>
        <p:sp>
          <p:nvSpPr>
            <p:cNvPr id="24717" name="Text Box 138"/>
            <p:cNvSpPr txBox="1">
              <a:spLocks noChangeAspect="1" noChangeArrowheads="1"/>
            </p:cNvSpPr>
            <p:nvPr/>
          </p:nvSpPr>
          <p:spPr bwMode="auto">
            <a:xfrm>
              <a:off x="4464" y="1473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)</a:t>
              </a:r>
            </a:p>
          </p:txBody>
        </p:sp>
        <p:sp>
          <p:nvSpPr>
            <p:cNvPr id="24718" name="Text Box 139"/>
            <p:cNvSpPr txBox="1">
              <a:spLocks noChangeAspect="1" noChangeArrowheads="1"/>
            </p:cNvSpPr>
            <p:nvPr/>
          </p:nvSpPr>
          <p:spPr bwMode="auto">
            <a:xfrm>
              <a:off x="4763" y="1523"/>
              <a:ext cx="69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c</a:t>
              </a:r>
            </a:p>
          </p:txBody>
        </p:sp>
        <p:sp>
          <p:nvSpPr>
            <p:cNvPr id="24719" name="Text Box 140"/>
            <p:cNvSpPr txBox="1">
              <a:spLocks noChangeAspect="1" noChangeArrowheads="1"/>
            </p:cNvSpPr>
            <p:nvPr/>
          </p:nvSpPr>
          <p:spPr bwMode="auto">
            <a:xfrm>
              <a:off x="4832" y="1523"/>
              <a:ext cx="77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o</a:t>
              </a:r>
            </a:p>
          </p:txBody>
        </p:sp>
        <p:sp>
          <p:nvSpPr>
            <p:cNvPr id="24720" name="Text Box 141"/>
            <p:cNvSpPr txBox="1">
              <a:spLocks noChangeAspect="1" noChangeArrowheads="1"/>
            </p:cNvSpPr>
            <p:nvPr/>
          </p:nvSpPr>
          <p:spPr bwMode="auto">
            <a:xfrm>
              <a:off x="4909" y="1523"/>
              <a:ext cx="74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s</a:t>
              </a:r>
            </a:p>
          </p:txBody>
        </p:sp>
        <p:sp>
          <p:nvSpPr>
            <p:cNvPr id="24721" name="Text Box 142"/>
            <p:cNvSpPr txBox="1">
              <a:spLocks noChangeAspect="1" noChangeArrowheads="1"/>
            </p:cNvSpPr>
            <p:nvPr/>
          </p:nvSpPr>
          <p:spPr bwMode="auto">
            <a:xfrm>
              <a:off x="4983" y="1473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(</a:t>
              </a:r>
            </a:p>
          </p:txBody>
        </p:sp>
        <p:sp>
          <p:nvSpPr>
            <p:cNvPr id="24722" name="Text Box 143"/>
            <p:cNvSpPr txBox="1">
              <a:spLocks noChangeAspect="1" noChangeArrowheads="1"/>
            </p:cNvSpPr>
            <p:nvPr/>
          </p:nvSpPr>
          <p:spPr bwMode="auto">
            <a:xfrm>
              <a:off x="5045" y="1482"/>
              <a:ext cx="95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9862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mi9" pitchFamily="34" charset="0"/>
                </a:rPr>
                <a:t>Á</a:t>
              </a:r>
            </a:p>
          </p:txBody>
        </p:sp>
        <p:sp>
          <p:nvSpPr>
            <p:cNvPr id="24723" name="Text Box 144"/>
            <p:cNvSpPr txBox="1">
              <a:spLocks noChangeAspect="1" noChangeArrowheads="1"/>
            </p:cNvSpPr>
            <p:nvPr/>
          </p:nvSpPr>
          <p:spPr bwMode="auto">
            <a:xfrm>
              <a:off x="5140" y="1473"/>
              <a:ext cx="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r9" pitchFamily="34" charset="0"/>
                </a:rPr>
                <a:t>)</a:t>
              </a:r>
            </a:p>
          </p:txBody>
        </p:sp>
        <p:sp>
          <p:nvSpPr>
            <p:cNvPr id="24724" name="Text Box 145"/>
            <p:cNvSpPr txBox="1">
              <a:spLocks noChangeAspect="1" noChangeArrowheads="1"/>
            </p:cNvSpPr>
            <p:nvPr/>
          </p:nvSpPr>
          <p:spPr bwMode="auto">
            <a:xfrm>
              <a:off x="5267" y="1270"/>
              <a:ext cx="117" cy="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79438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ex9" pitchFamily="34" charset="0"/>
                </a:rPr>
                <a:t>¶</a:t>
              </a:r>
            </a:p>
          </p:txBody>
        </p:sp>
        <p:sp>
          <p:nvSpPr>
            <p:cNvPr id="24725" name="Text Box 146"/>
            <p:cNvSpPr txBox="1">
              <a:spLocks noChangeAspect="1" noChangeArrowheads="1"/>
            </p:cNvSpPr>
            <p:nvPr/>
          </p:nvSpPr>
          <p:spPr bwMode="auto">
            <a:xfrm>
              <a:off x="5411" y="1379"/>
              <a:ext cx="4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4150" rIns="0" bIns="603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900">
                  <a:latin typeface="cmsy9" pitchFamily="34" charset="0"/>
                </a:rPr>
                <a:t>j</a:t>
              </a:r>
            </a:p>
          </p:txBody>
        </p:sp>
        <p:sp>
          <p:nvSpPr>
            <p:cNvPr id="24726" name="Text Box 147"/>
            <p:cNvSpPr txBox="1">
              <a:spLocks noChangeAspect="1" noChangeArrowheads="1"/>
            </p:cNvSpPr>
            <p:nvPr/>
          </p:nvSpPr>
          <p:spPr bwMode="auto">
            <a:xfrm>
              <a:off x="5455" y="1446"/>
              <a:ext cx="63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47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300">
                  <a:latin typeface="cmr6" pitchFamily="34" charset="0"/>
                </a:rPr>
                <a:t>0</a:t>
              </a:r>
            </a:p>
          </p:txBody>
        </p:sp>
        <p:sp>
          <p:nvSpPr>
            <p:cNvPr id="24727" name="Rectangle 148"/>
            <p:cNvSpPr>
              <a:spLocks noChangeAspect="1" noChangeArrowheads="1"/>
            </p:cNvSpPr>
            <p:nvPr/>
          </p:nvSpPr>
          <p:spPr bwMode="auto">
            <a:xfrm>
              <a:off x="1680" y="1270"/>
              <a:ext cx="3838" cy="37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24584" name="Oval 150"/>
          <p:cNvSpPr>
            <a:spLocks noChangeArrowheads="1"/>
          </p:cNvSpPr>
          <p:nvPr/>
        </p:nvSpPr>
        <p:spPr bwMode="auto">
          <a:xfrm>
            <a:off x="6707188" y="3840163"/>
            <a:ext cx="1828800" cy="1752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4585" name="Line 151"/>
          <p:cNvSpPr>
            <a:spLocks noChangeShapeType="1"/>
          </p:cNvSpPr>
          <p:nvPr/>
        </p:nvSpPr>
        <p:spPr bwMode="auto">
          <a:xfrm flipV="1">
            <a:off x="7621588" y="3840163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24586" name="Line 152"/>
          <p:cNvSpPr>
            <a:spLocks noChangeShapeType="1"/>
          </p:cNvSpPr>
          <p:nvPr/>
        </p:nvSpPr>
        <p:spPr bwMode="auto">
          <a:xfrm>
            <a:off x="7621588" y="4754563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24587" name="Line 153"/>
          <p:cNvSpPr>
            <a:spLocks noChangeShapeType="1"/>
          </p:cNvSpPr>
          <p:nvPr/>
        </p:nvSpPr>
        <p:spPr bwMode="auto">
          <a:xfrm flipV="1">
            <a:off x="8535988" y="3992563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24588" name="Line 154"/>
          <p:cNvSpPr>
            <a:spLocks noChangeShapeType="1"/>
          </p:cNvSpPr>
          <p:nvPr/>
        </p:nvSpPr>
        <p:spPr bwMode="auto">
          <a:xfrm flipH="1">
            <a:off x="6707188" y="3840163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24589" name="Text Box 155"/>
          <p:cNvSpPr txBox="1">
            <a:spLocks noChangeArrowheads="1"/>
          </p:cNvSpPr>
          <p:nvPr/>
        </p:nvSpPr>
        <p:spPr bwMode="auto">
          <a:xfrm>
            <a:off x="533400" y="4464050"/>
            <a:ext cx="1136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Example:</a:t>
            </a:r>
          </a:p>
        </p:txBody>
      </p:sp>
      <p:sp>
        <p:nvSpPr>
          <p:cNvPr id="24590" name="Text Box 156"/>
          <p:cNvSpPr txBox="1">
            <a:spLocks noChangeArrowheads="1"/>
          </p:cNvSpPr>
          <p:nvPr/>
        </p:nvSpPr>
        <p:spPr bwMode="auto">
          <a:xfrm>
            <a:off x="2200275" y="375285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(1)</a:t>
            </a:r>
          </a:p>
        </p:txBody>
      </p:sp>
      <p:sp>
        <p:nvSpPr>
          <p:cNvPr id="24591" name="Text Box 157"/>
          <p:cNvSpPr txBox="1">
            <a:spLocks noChangeArrowheads="1"/>
          </p:cNvSpPr>
          <p:nvPr/>
        </p:nvSpPr>
        <p:spPr bwMode="auto">
          <a:xfrm>
            <a:off x="127000" y="5592763"/>
            <a:ext cx="8337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GFS Neohellenic Bold"/>
                <a:cs typeface="Arial" pitchFamily="34" charset="0"/>
              </a:rPr>
              <a:t>(1) Is a time invariant linear differential equation which may be integrated to give:</a:t>
            </a:r>
          </a:p>
        </p:txBody>
      </p:sp>
      <p:sp>
        <p:nvSpPr>
          <p:cNvPr id="24592" name="Text Box 158"/>
          <p:cNvSpPr txBox="1">
            <a:spLocks noChangeArrowheads="1"/>
          </p:cNvSpPr>
          <p:nvPr/>
        </p:nvSpPr>
        <p:spPr bwMode="auto">
          <a:xfrm>
            <a:off x="284163" y="3198813"/>
            <a:ext cx="8559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GFS Neohellenic Bold"/>
                <a:cs typeface="Arial" pitchFamily="34" charset="0"/>
              </a:rPr>
              <a:t>If a body rotates at constant velocity about an axis, the velocity can be written as</a:t>
            </a:r>
          </a:p>
        </p:txBody>
      </p:sp>
      <p:grpSp>
        <p:nvGrpSpPr>
          <p:cNvPr id="5" name="Group 161"/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3278188" y="6240463"/>
            <a:ext cx="2035175" cy="252412"/>
            <a:chOff x="1579" y="1237"/>
            <a:chExt cx="1282" cy="159"/>
          </a:xfrm>
        </p:grpSpPr>
        <p:sp>
          <p:nvSpPr>
            <p:cNvPr id="24644" name="Text Box 162"/>
            <p:cNvSpPr txBox="1">
              <a:spLocks noChangeAspect="1" noChangeArrowheads="1"/>
            </p:cNvSpPr>
            <p:nvPr/>
          </p:nvSpPr>
          <p:spPr bwMode="auto">
            <a:xfrm>
              <a:off x="1579" y="1288"/>
              <a:ext cx="71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q</a:t>
              </a:r>
            </a:p>
          </p:txBody>
        </p:sp>
        <p:sp>
          <p:nvSpPr>
            <p:cNvPr id="24645" name="Text Box 163"/>
            <p:cNvSpPr txBox="1">
              <a:spLocks noChangeAspect="1" noChangeArrowheads="1"/>
            </p:cNvSpPr>
            <p:nvPr/>
          </p:nvSpPr>
          <p:spPr bwMode="auto">
            <a:xfrm>
              <a:off x="1656" y="1237"/>
              <a:ext cx="62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 dirty="0">
                  <a:latin typeface="cmr10" pitchFamily="34" charset="0"/>
                </a:rPr>
                <a:t>(</a:t>
              </a:r>
            </a:p>
          </p:txBody>
        </p:sp>
        <p:sp>
          <p:nvSpPr>
            <p:cNvPr id="24646" name="Text Box 164"/>
            <p:cNvSpPr txBox="1">
              <a:spLocks noChangeAspect="1" noChangeArrowheads="1"/>
            </p:cNvSpPr>
            <p:nvPr/>
          </p:nvSpPr>
          <p:spPr bwMode="auto">
            <a:xfrm>
              <a:off x="1718" y="1258"/>
              <a:ext cx="58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55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t</a:t>
              </a:r>
            </a:p>
          </p:txBody>
        </p:sp>
        <p:sp>
          <p:nvSpPr>
            <p:cNvPr id="24647" name="Text Box 165"/>
            <p:cNvSpPr txBox="1">
              <a:spLocks noChangeAspect="1" noChangeArrowheads="1"/>
            </p:cNvSpPr>
            <p:nvPr/>
          </p:nvSpPr>
          <p:spPr bwMode="auto">
            <a:xfrm>
              <a:off x="1776" y="1237"/>
              <a:ext cx="62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 dirty="0">
                  <a:latin typeface="cmr10" pitchFamily="34" charset="0"/>
                </a:rPr>
                <a:t>)</a:t>
              </a:r>
            </a:p>
          </p:txBody>
        </p:sp>
        <p:sp>
          <p:nvSpPr>
            <p:cNvPr id="24648" name="Text Box 166"/>
            <p:cNvSpPr txBox="1">
              <a:spLocks noChangeAspect="1" noChangeArrowheads="1"/>
            </p:cNvSpPr>
            <p:nvPr/>
          </p:nvSpPr>
          <p:spPr bwMode="auto">
            <a:xfrm>
              <a:off x="1882" y="1298"/>
              <a:ext cx="124" cy="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254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=</a:t>
              </a:r>
            </a:p>
          </p:txBody>
        </p:sp>
        <p:sp>
          <p:nvSpPr>
            <p:cNvPr id="24649" name="Text Box 167"/>
            <p:cNvSpPr txBox="1">
              <a:spLocks noChangeAspect="1" noChangeArrowheads="1"/>
            </p:cNvSpPr>
            <p:nvPr/>
          </p:nvSpPr>
          <p:spPr bwMode="auto">
            <a:xfrm>
              <a:off x="2050" y="1288"/>
              <a:ext cx="71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e</a:t>
              </a:r>
            </a:p>
          </p:txBody>
        </p:sp>
        <p:sp>
          <p:nvSpPr>
            <p:cNvPr id="24650" name="Text Box 168"/>
            <p:cNvSpPr txBox="1">
              <a:spLocks noChangeAspect="1" noChangeArrowheads="1"/>
            </p:cNvSpPr>
            <p:nvPr/>
          </p:nvSpPr>
          <p:spPr bwMode="auto">
            <a:xfrm>
              <a:off x="2121" y="1288"/>
              <a:ext cx="84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x</a:t>
              </a:r>
            </a:p>
          </p:txBody>
        </p:sp>
        <p:sp>
          <p:nvSpPr>
            <p:cNvPr id="24651" name="Text Box 169"/>
            <p:cNvSpPr txBox="1">
              <a:spLocks noChangeAspect="1" noChangeArrowheads="1"/>
            </p:cNvSpPr>
            <p:nvPr/>
          </p:nvSpPr>
          <p:spPr bwMode="auto">
            <a:xfrm>
              <a:off x="2205" y="1288"/>
              <a:ext cx="89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p</a:t>
              </a:r>
            </a:p>
          </p:txBody>
        </p:sp>
        <p:sp>
          <p:nvSpPr>
            <p:cNvPr id="24652" name="Text Box 170"/>
            <p:cNvSpPr txBox="1">
              <a:spLocks noChangeAspect="1" noChangeArrowheads="1"/>
            </p:cNvSpPr>
            <p:nvPr/>
          </p:nvSpPr>
          <p:spPr bwMode="auto">
            <a:xfrm>
              <a:off x="2294" y="1237"/>
              <a:ext cx="62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(</a:t>
              </a:r>
            </a:p>
          </p:txBody>
        </p:sp>
        <p:sp>
          <p:nvSpPr>
            <p:cNvPr id="24653" name="Text Box 171"/>
            <p:cNvSpPr txBox="1">
              <a:spLocks noChangeAspect="1" noChangeArrowheads="1"/>
            </p:cNvSpPr>
            <p:nvPr/>
          </p:nvSpPr>
          <p:spPr bwMode="auto">
            <a:xfrm>
              <a:off x="2368" y="1246"/>
              <a:ext cx="80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46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^</a:t>
              </a:r>
            </a:p>
          </p:txBody>
        </p:sp>
        <p:sp>
          <p:nvSpPr>
            <p:cNvPr id="24654" name="Text Box 172"/>
            <p:cNvSpPr txBox="1">
              <a:spLocks noChangeAspect="1" noChangeArrowheads="1"/>
            </p:cNvSpPr>
            <p:nvPr/>
          </p:nvSpPr>
          <p:spPr bwMode="auto">
            <a:xfrm>
              <a:off x="2356" y="1288"/>
              <a:ext cx="99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!</a:t>
              </a:r>
            </a:p>
          </p:txBody>
        </p:sp>
        <p:sp>
          <p:nvSpPr>
            <p:cNvPr id="24655" name="Text Box 173"/>
            <p:cNvSpPr txBox="1">
              <a:spLocks noChangeAspect="1" noChangeArrowheads="1"/>
            </p:cNvSpPr>
            <p:nvPr/>
          </p:nvSpPr>
          <p:spPr bwMode="auto">
            <a:xfrm>
              <a:off x="2461" y="1258"/>
              <a:ext cx="58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55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t</a:t>
              </a:r>
            </a:p>
          </p:txBody>
        </p:sp>
        <p:sp>
          <p:nvSpPr>
            <p:cNvPr id="24656" name="Text Box 174"/>
            <p:cNvSpPr txBox="1">
              <a:spLocks noChangeAspect="1" noChangeArrowheads="1"/>
            </p:cNvSpPr>
            <p:nvPr/>
          </p:nvSpPr>
          <p:spPr bwMode="auto">
            <a:xfrm>
              <a:off x="2518" y="1237"/>
              <a:ext cx="62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)</a:t>
              </a:r>
            </a:p>
          </p:txBody>
        </p:sp>
        <p:sp>
          <p:nvSpPr>
            <p:cNvPr id="24657" name="Text Box 175"/>
            <p:cNvSpPr txBox="1">
              <a:spLocks noChangeAspect="1" noChangeArrowheads="1"/>
            </p:cNvSpPr>
            <p:nvPr/>
          </p:nvSpPr>
          <p:spPr bwMode="auto">
            <a:xfrm>
              <a:off x="2580" y="1288"/>
              <a:ext cx="71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mi10" pitchFamily="34" charset="0"/>
                </a:rPr>
                <a:t>q</a:t>
              </a:r>
            </a:p>
          </p:txBody>
        </p:sp>
        <p:sp>
          <p:nvSpPr>
            <p:cNvPr id="24658" name="Text Box 176"/>
            <p:cNvSpPr txBox="1">
              <a:spLocks noChangeAspect="1" noChangeArrowheads="1"/>
            </p:cNvSpPr>
            <p:nvPr/>
          </p:nvSpPr>
          <p:spPr bwMode="auto">
            <a:xfrm>
              <a:off x="2657" y="1237"/>
              <a:ext cx="62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(</a:t>
              </a:r>
            </a:p>
          </p:txBody>
        </p:sp>
        <p:sp>
          <p:nvSpPr>
            <p:cNvPr id="24659" name="Text Box 177"/>
            <p:cNvSpPr txBox="1">
              <a:spLocks noChangeAspect="1" noChangeArrowheads="1"/>
            </p:cNvSpPr>
            <p:nvPr/>
          </p:nvSpPr>
          <p:spPr bwMode="auto">
            <a:xfrm>
              <a:off x="2719" y="1254"/>
              <a:ext cx="80" cy="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19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0</a:t>
              </a:r>
            </a:p>
          </p:txBody>
        </p:sp>
        <p:sp>
          <p:nvSpPr>
            <p:cNvPr id="24660" name="Text Box 178"/>
            <p:cNvSpPr txBox="1">
              <a:spLocks noChangeAspect="1" noChangeArrowheads="1"/>
            </p:cNvSpPr>
            <p:nvPr/>
          </p:nvSpPr>
          <p:spPr bwMode="auto">
            <a:xfrm>
              <a:off x="2799" y="1237"/>
              <a:ext cx="62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 sz="2000">
                  <a:latin typeface="cmr10" pitchFamily="34" charset="0"/>
                </a:rPr>
                <a:t>)</a:t>
              </a:r>
            </a:p>
          </p:txBody>
        </p:sp>
        <p:sp>
          <p:nvSpPr>
            <p:cNvPr id="24661" name="Rectangle 179"/>
            <p:cNvSpPr>
              <a:spLocks noChangeAspect="1" noChangeArrowheads="1"/>
            </p:cNvSpPr>
            <p:nvPr/>
          </p:nvSpPr>
          <p:spPr bwMode="auto">
            <a:xfrm>
              <a:off x="1579" y="1237"/>
              <a:ext cx="1282" cy="15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6" name="Group 180"/>
          <p:cNvGrpSpPr>
            <a:grpSpLocks noChangeAspect="1"/>
          </p:cNvGrpSpPr>
          <p:nvPr>
            <p:custDataLst>
              <p:tags r:id="rId5"/>
            </p:custDataLst>
          </p:nvPr>
        </p:nvGrpSpPr>
        <p:grpSpPr bwMode="auto">
          <a:xfrm>
            <a:off x="1574800" y="4387850"/>
            <a:ext cx="4902200" cy="546100"/>
            <a:chOff x="1579" y="1200"/>
            <a:chExt cx="3088" cy="344"/>
          </a:xfrm>
        </p:grpSpPr>
        <p:sp>
          <p:nvSpPr>
            <p:cNvPr id="24609" name="Text Box 181"/>
            <p:cNvSpPr txBox="1">
              <a:spLocks noChangeAspect="1" noChangeArrowheads="1"/>
            </p:cNvSpPr>
            <p:nvPr/>
          </p:nvSpPr>
          <p:spPr bwMode="auto">
            <a:xfrm>
              <a:off x="1579" y="1200"/>
              <a:ext cx="109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3657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ex9" pitchFamily="34" charset="0"/>
                </a:rPr>
                <a:t>µ</a:t>
              </a:r>
            </a:p>
          </p:txBody>
        </p:sp>
        <p:sp>
          <p:nvSpPr>
            <p:cNvPr id="24610" name="Text Box 182"/>
            <p:cNvSpPr txBox="1">
              <a:spLocks noChangeAspect="1" noChangeArrowheads="1"/>
            </p:cNvSpPr>
            <p:nvPr/>
          </p:nvSpPr>
          <p:spPr bwMode="auto">
            <a:xfrm>
              <a:off x="1688" y="1228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0</a:t>
              </a:r>
            </a:p>
          </p:txBody>
        </p:sp>
        <p:sp>
          <p:nvSpPr>
            <p:cNvPr id="24611" name="Text Box 183"/>
            <p:cNvSpPr txBox="1">
              <a:spLocks noChangeAspect="1" noChangeArrowheads="1"/>
            </p:cNvSpPr>
            <p:nvPr/>
          </p:nvSpPr>
          <p:spPr bwMode="auto">
            <a:xfrm>
              <a:off x="1921" y="1235"/>
              <a:ext cx="115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34938" rIns="0" bIns="20638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sy9" pitchFamily="34" charset="0"/>
                </a:rPr>
                <a:t>¡</a:t>
              </a:r>
            </a:p>
          </p:txBody>
        </p:sp>
        <p:sp>
          <p:nvSpPr>
            <p:cNvPr id="24612" name="Text Box 184"/>
            <p:cNvSpPr txBox="1">
              <a:spLocks noChangeAspect="1" noChangeArrowheads="1"/>
            </p:cNvSpPr>
            <p:nvPr/>
          </p:nvSpPr>
          <p:spPr bwMode="auto">
            <a:xfrm>
              <a:off x="2036" y="1228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1</a:t>
              </a:r>
            </a:p>
          </p:txBody>
        </p:sp>
        <p:sp>
          <p:nvSpPr>
            <p:cNvPr id="24613" name="Text Box 185"/>
            <p:cNvSpPr txBox="1">
              <a:spLocks noChangeAspect="1" noChangeArrowheads="1"/>
            </p:cNvSpPr>
            <p:nvPr/>
          </p:nvSpPr>
          <p:spPr bwMode="auto">
            <a:xfrm>
              <a:off x="1688" y="1403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1</a:t>
              </a:r>
            </a:p>
          </p:txBody>
        </p:sp>
        <p:sp>
          <p:nvSpPr>
            <p:cNvPr id="24614" name="Text Box 186"/>
            <p:cNvSpPr txBox="1">
              <a:spLocks noChangeAspect="1" noChangeArrowheads="1"/>
            </p:cNvSpPr>
            <p:nvPr/>
          </p:nvSpPr>
          <p:spPr bwMode="auto">
            <a:xfrm>
              <a:off x="1978" y="1403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0</a:t>
              </a:r>
            </a:p>
          </p:txBody>
        </p:sp>
        <p:sp>
          <p:nvSpPr>
            <p:cNvPr id="24615" name="Text Box 187"/>
            <p:cNvSpPr txBox="1">
              <a:spLocks noChangeAspect="1" noChangeArrowheads="1"/>
            </p:cNvSpPr>
            <p:nvPr/>
          </p:nvSpPr>
          <p:spPr bwMode="auto">
            <a:xfrm>
              <a:off x="2109" y="1200"/>
              <a:ext cx="109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3657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ex9" pitchFamily="34" charset="0"/>
                </a:rPr>
                <a:t>¶</a:t>
              </a:r>
            </a:p>
          </p:txBody>
        </p:sp>
        <p:sp>
          <p:nvSpPr>
            <p:cNvPr id="24616" name="Text Box 188"/>
            <p:cNvSpPr txBox="1">
              <a:spLocks noChangeAspect="1" noChangeArrowheads="1"/>
            </p:cNvSpPr>
            <p:nvPr/>
          </p:nvSpPr>
          <p:spPr bwMode="auto">
            <a:xfrm>
              <a:off x="2243" y="1200"/>
              <a:ext cx="109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3657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ex9" pitchFamily="34" charset="0"/>
                </a:rPr>
                <a:t>µ</a:t>
              </a:r>
            </a:p>
          </p:txBody>
        </p:sp>
        <p:sp>
          <p:nvSpPr>
            <p:cNvPr id="24617" name="Text Box 189"/>
            <p:cNvSpPr txBox="1">
              <a:spLocks noChangeAspect="1" noChangeArrowheads="1"/>
            </p:cNvSpPr>
            <p:nvPr/>
          </p:nvSpPr>
          <p:spPr bwMode="auto">
            <a:xfrm>
              <a:off x="2351" y="1228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1</a:t>
              </a:r>
            </a:p>
          </p:txBody>
        </p:sp>
        <p:sp>
          <p:nvSpPr>
            <p:cNvPr id="24618" name="Text Box 190"/>
            <p:cNvSpPr txBox="1">
              <a:spLocks noChangeAspect="1" noChangeArrowheads="1"/>
            </p:cNvSpPr>
            <p:nvPr/>
          </p:nvSpPr>
          <p:spPr bwMode="auto">
            <a:xfrm>
              <a:off x="2351" y="1403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0</a:t>
              </a:r>
            </a:p>
          </p:txBody>
        </p:sp>
        <p:sp>
          <p:nvSpPr>
            <p:cNvPr id="24619" name="Text Box 191"/>
            <p:cNvSpPr txBox="1">
              <a:spLocks noChangeAspect="1" noChangeArrowheads="1"/>
            </p:cNvSpPr>
            <p:nvPr/>
          </p:nvSpPr>
          <p:spPr bwMode="auto">
            <a:xfrm>
              <a:off x="2425" y="1200"/>
              <a:ext cx="109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3657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ex9" pitchFamily="34" charset="0"/>
                </a:rPr>
                <a:t>¶</a:t>
              </a:r>
            </a:p>
          </p:txBody>
        </p:sp>
        <p:sp>
          <p:nvSpPr>
            <p:cNvPr id="24620" name="Text Box 192"/>
            <p:cNvSpPr txBox="1">
              <a:spLocks noChangeAspect="1" noChangeArrowheads="1"/>
            </p:cNvSpPr>
            <p:nvPr/>
          </p:nvSpPr>
          <p:spPr bwMode="auto">
            <a:xfrm>
              <a:off x="2574" y="1355"/>
              <a:ext cx="115" cy="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127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=</a:t>
              </a:r>
            </a:p>
          </p:txBody>
        </p:sp>
        <p:sp>
          <p:nvSpPr>
            <p:cNvPr id="24621" name="Text Box 193"/>
            <p:cNvSpPr txBox="1">
              <a:spLocks noChangeAspect="1" noChangeArrowheads="1"/>
            </p:cNvSpPr>
            <p:nvPr/>
          </p:nvSpPr>
          <p:spPr bwMode="auto">
            <a:xfrm>
              <a:off x="2730" y="1200"/>
              <a:ext cx="109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3657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ex9" pitchFamily="34" charset="0"/>
                </a:rPr>
                <a:t>µ</a:t>
              </a:r>
            </a:p>
          </p:txBody>
        </p:sp>
        <p:sp>
          <p:nvSpPr>
            <p:cNvPr id="24622" name="Text Box 194"/>
            <p:cNvSpPr txBox="1">
              <a:spLocks noChangeAspect="1" noChangeArrowheads="1"/>
            </p:cNvSpPr>
            <p:nvPr/>
          </p:nvSpPr>
          <p:spPr bwMode="auto">
            <a:xfrm>
              <a:off x="2838" y="1228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0</a:t>
              </a:r>
            </a:p>
          </p:txBody>
        </p:sp>
        <p:sp>
          <p:nvSpPr>
            <p:cNvPr id="24623" name="Text Box 195"/>
            <p:cNvSpPr txBox="1">
              <a:spLocks noChangeAspect="1" noChangeArrowheads="1"/>
            </p:cNvSpPr>
            <p:nvPr/>
          </p:nvSpPr>
          <p:spPr bwMode="auto">
            <a:xfrm>
              <a:off x="2838" y="1403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1</a:t>
              </a:r>
            </a:p>
          </p:txBody>
        </p:sp>
        <p:sp>
          <p:nvSpPr>
            <p:cNvPr id="24624" name="Text Box 196"/>
            <p:cNvSpPr txBox="1">
              <a:spLocks noChangeAspect="1" noChangeArrowheads="1"/>
            </p:cNvSpPr>
            <p:nvPr/>
          </p:nvSpPr>
          <p:spPr bwMode="auto">
            <a:xfrm>
              <a:off x="2912" y="1200"/>
              <a:ext cx="109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3657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ex9" pitchFamily="34" charset="0"/>
                </a:rPr>
                <a:t>¶</a:t>
              </a:r>
            </a:p>
          </p:txBody>
        </p:sp>
        <p:sp>
          <p:nvSpPr>
            <p:cNvPr id="24625" name="Text Box 197"/>
            <p:cNvSpPr txBox="1">
              <a:spLocks noChangeAspect="1" noChangeArrowheads="1"/>
            </p:cNvSpPr>
            <p:nvPr/>
          </p:nvSpPr>
          <p:spPr bwMode="auto">
            <a:xfrm>
              <a:off x="3045" y="1393"/>
              <a:ext cx="41" cy="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23812" rIns="0" bIns="42862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mi9" pitchFamily="34" charset="0"/>
                </a:rPr>
                <a:t>;</a:t>
              </a:r>
            </a:p>
          </p:txBody>
        </p:sp>
        <p:sp>
          <p:nvSpPr>
            <p:cNvPr id="24626" name="Text Box 198"/>
            <p:cNvSpPr txBox="1">
              <a:spLocks noChangeAspect="1" noChangeArrowheads="1"/>
            </p:cNvSpPr>
            <p:nvPr/>
          </p:nvSpPr>
          <p:spPr bwMode="auto">
            <a:xfrm>
              <a:off x="3111" y="1200"/>
              <a:ext cx="109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3657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ex9" pitchFamily="34" charset="0"/>
                </a:rPr>
                <a:t>µ</a:t>
              </a:r>
            </a:p>
          </p:txBody>
        </p:sp>
        <p:sp>
          <p:nvSpPr>
            <p:cNvPr id="24627" name="Text Box 199"/>
            <p:cNvSpPr txBox="1">
              <a:spLocks noChangeAspect="1" noChangeArrowheads="1"/>
            </p:cNvSpPr>
            <p:nvPr/>
          </p:nvSpPr>
          <p:spPr bwMode="auto">
            <a:xfrm>
              <a:off x="3219" y="1228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0</a:t>
              </a:r>
            </a:p>
          </p:txBody>
        </p:sp>
        <p:sp>
          <p:nvSpPr>
            <p:cNvPr id="24628" name="Text Box 200"/>
            <p:cNvSpPr txBox="1">
              <a:spLocks noChangeAspect="1" noChangeArrowheads="1"/>
            </p:cNvSpPr>
            <p:nvPr/>
          </p:nvSpPr>
          <p:spPr bwMode="auto">
            <a:xfrm>
              <a:off x="3453" y="1235"/>
              <a:ext cx="115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34938" rIns="0" bIns="20638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sy9" pitchFamily="34" charset="0"/>
                </a:rPr>
                <a:t>¡</a:t>
              </a:r>
            </a:p>
          </p:txBody>
        </p:sp>
        <p:sp>
          <p:nvSpPr>
            <p:cNvPr id="24629" name="Text Box 201"/>
            <p:cNvSpPr txBox="1">
              <a:spLocks noChangeAspect="1" noChangeArrowheads="1"/>
            </p:cNvSpPr>
            <p:nvPr/>
          </p:nvSpPr>
          <p:spPr bwMode="auto">
            <a:xfrm>
              <a:off x="3567" y="1228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1</a:t>
              </a:r>
            </a:p>
          </p:txBody>
        </p:sp>
        <p:sp>
          <p:nvSpPr>
            <p:cNvPr id="24630" name="Text Box 202"/>
            <p:cNvSpPr txBox="1">
              <a:spLocks noChangeAspect="1" noChangeArrowheads="1"/>
            </p:cNvSpPr>
            <p:nvPr/>
          </p:nvSpPr>
          <p:spPr bwMode="auto">
            <a:xfrm>
              <a:off x="3219" y="1403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1</a:t>
              </a:r>
            </a:p>
          </p:txBody>
        </p:sp>
        <p:sp>
          <p:nvSpPr>
            <p:cNvPr id="24631" name="Text Box 203"/>
            <p:cNvSpPr txBox="1">
              <a:spLocks noChangeAspect="1" noChangeArrowheads="1"/>
            </p:cNvSpPr>
            <p:nvPr/>
          </p:nvSpPr>
          <p:spPr bwMode="auto">
            <a:xfrm>
              <a:off x="3510" y="1403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0</a:t>
              </a:r>
            </a:p>
          </p:txBody>
        </p:sp>
        <p:sp>
          <p:nvSpPr>
            <p:cNvPr id="24632" name="Text Box 204"/>
            <p:cNvSpPr txBox="1">
              <a:spLocks noChangeAspect="1" noChangeArrowheads="1"/>
            </p:cNvSpPr>
            <p:nvPr/>
          </p:nvSpPr>
          <p:spPr bwMode="auto">
            <a:xfrm>
              <a:off x="3641" y="1200"/>
              <a:ext cx="109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3657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ex9" pitchFamily="34" charset="0"/>
                </a:rPr>
                <a:t>¶</a:t>
              </a:r>
            </a:p>
          </p:txBody>
        </p:sp>
        <p:sp>
          <p:nvSpPr>
            <p:cNvPr id="24633" name="Text Box 205"/>
            <p:cNvSpPr txBox="1">
              <a:spLocks noChangeAspect="1" noChangeArrowheads="1"/>
            </p:cNvSpPr>
            <p:nvPr/>
          </p:nvSpPr>
          <p:spPr bwMode="auto">
            <a:xfrm>
              <a:off x="3774" y="1200"/>
              <a:ext cx="109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3657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ex9" pitchFamily="34" charset="0"/>
                </a:rPr>
                <a:t>µ</a:t>
              </a:r>
            </a:p>
          </p:txBody>
        </p:sp>
        <p:sp>
          <p:nvSpPr>
            <p:cNvPr id="24634" name="Text Box 206"/>
            <p:cNvSpPr txBox="1">
              <a:spLocks noChangeAspect="1" noChangeArrowheads="1"/>
            </p:cNvSpPr>
            <p:nvPr/>
          </p:nvSpPr>
          <p:spPr bwMode="auto">
            <a:xfrm>
              <a:off x="3883" y="1228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0</a:t>
              </a:r>
            </a:p>
          </p:txBody>
        </p:sp>
        <p:sp>
          <p:nvSpPr>
            <p:cNvPr id="24635" name="Text Box 207"/>
            <p:cNvSpPr txBox="1">
              <a:spLocks noChangeAspect="1" noChangeArrowheads="1"/>
            </p:cNvSpPr>
            <p:nvPr/>
          </p:nvSpPr>
          <p:spPr bwMode="auto">
            <a:xfrm>
              <a:off x="3883" y="1403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1</a:t>
              </a:r>
            </a:p>
          </p:txBody>
        </p:sp>
        <p:sp>
          <p:nvSpPr>
            <p:cNvPr id="24636" name="Text Box 208"/>
            <p:cNvSpPr txBox="1">
              <a:spLocks noChangeAspect="1" noChangeArrowheads="1"/>
            </p:cNvSpPr>
            <p:nvPr/>
          </p:nvSpPr>
          <p:spPr bwMode="auto">
            <a:xfrm>
              <a:off x="3956" y="1200"/>
              <a:ext cx="109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3657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ex9" pitchFamily="34" charset="0"/>
                </a:rPr>
                <a:t>¶</a:t>
              </a:r>
            </a:p>
          </p:txBody>
        </p:sp>
        <p:sp>
          <p:nvSpPr>
            <p:cNvPr id="24637" name="Text Box 209"/>
            <p:cNvSpPr txBox="1">
              <a:spLocks noChangeAspect="1" noChangeArrowheads="1"/>
            </p:cNvSpPr>
            <p:nvPr/>
          </p:nvSpPr>
          <p:spPr bwMode="auto">
            <a:xfrm>
              <a:off x="4106" y="1355"/>
              <a:ext cx="115" cy="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127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=</a:t>
              </a:r>
            </a:p>
          </p:txBody>
        </p:sp>
        <p:sp>
          <p:nvSpPr>
            <p:cNvPr id="24638" name="Text Box 210"/>
            <p:cNvSpPr txBox="1">
              <a:spLocks noChangeAspect="1" noChangeArrowheads="1"/>
            </p:cNvSpPr>
            <p:nvPr/>
          </p:nvSpPr>
          <p:spPr bwMode="auto">
            <a:xfrm>
              <a:off x="4261" y="1200"/>
              <a:ext cx="109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3657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ex9" pitchFamily="34" charset="0"/>
                </a:rPr>
                <a:t>µ</a:t>
              </a:r>
            </a:p>
          </p:txBody>
        </p:sp>
        <p:sp>
          <p:nvSpPr>
            <p:cNvPr id="24639" name="Text Box 211"/>
            <p:cNvSpPr txBox="1">
              <a:spLocks noChangeAspect="1" noChangeArrowheads="1"/>
            </p:cNvSpPr>
            <p:nvPr/>
          </p:nvSpPr>
          <p:spPr bwMode="auto">
            <a:xfrm>
              <a:off x="4370" y="1235"/>
              <a:ext cx="115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34938" rIns="0" bIns="20638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sy9" pitchFamily="34" charset="0"/>
                </a:rPr>
                <a:t>¡</a:t>
              </a:r>
            </a:p>
          </p:txBody>
        </p:sp>
        <p:sp>
          <p:nvSpPr>
            <p:cNvPr id="24640" name="Text Box 212"/>
            <p:cNvSpPr txBox="1">
              <a:spLocks noChangeAspect="1" noChangeArrowheads="1"/>
            </p:cNvSpPr>
            <p:nvPr/>
          </p:nvSpPr>
          <p:spPr bwMode="auto">
            <a:xfrm>
              <a:off x="4485" y="1228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1</a:t>
              </a:r>
            </a:p>
          </p:txBody>
        </p:sp>
        <p:sp>
          <p:nvSpPr>
            <p:cNvPr id="24641" name="Text Box 213"/>
            <p:cNvSpPr txBox="1">
              <a:spLocks noChangeAspect="1" noChangeArrowheads="1"/>
            </p:cNvSpPr>
            <p:nvPr/>
          </p:nvSpPr>
          <p:spPr bwMode="auto">
            <a:xfrm>
              <a:off x="4427" y="1403"/>
              <a:ext cx="74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460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r9" pitchFamily="34" charset="0"/>
                </a:rPr>
                <a:t>0</a:t>
              </a:r>
            </a:p>
          </p:txBody>
        </p:sp>
        <p:sp>
          <p:nvSpPr>
            <p:cNvPr id="24642" name="Text Box 214"/>
            <p:cNvSpPr txBox="1">
              <a:spLocks noChangeAspect="1" noChangeArrowheads="1"/>
            </p:cNvSpPr>
            <p:nvPr/>
          </p:nvSpPr>
          <p:spPr bwMode="auto">
            <a:xfrm>
              <a:off x="4558" y="1200"/>
              <a:ext cx="109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9525" rIns="0" bIns="536575" anchor="b"/>
            <a:lstStyle/>
            <a:p>
              <a:pPr eaLnBrk="0" hangingPunct="0">
                <a:lnSpc>
                  <a:spcPct val="300000"/>
                </a:lnSpc>
              </a:pPr>
              <a:r>
                <a:rPr lang="de-DE">
                  <a:latin typeface="cmex9" pitchFamily="34" charset="0"/>
                </a:rPr>
                <a:t>¶</a:t>
              </a:r>
            </a:p>
          </p:txBody>
        </p:sp>
        <p:sp>
          <p:nvSpPr>
            <p:cNvPr id="24643" name="Rectangle 215"/>
            <p:cNvSpPr>
              <a:spLocks noChangeAspect="1" noChangeArrowheads="1"/>
            </p:cNvSpPr>
            <p:nvPr/>
          </p:nvSpPr>
          <p:spPr bwMode="auto">
            <a:xfrm>
              <a:off x="1579" y="1200"/>
              <a:ext cx="3088" cy="34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7" name="Group 216"/>
          <p:cNvGrpSpPr>
            <a:grpSpLocks noChangeAspect="1"/>
          </p:cNvGrpSpPr>
          <p:nvPr>
            <p:custDataLst>
              <p:tags r:id="rId6"/>
            </p:custDataLst>
          </p:nvPr>
        </p:nvGrpSpPr>
        <p:grpSpPr bwMode="auto">
          <a:xfrm>
            <a:off x="755650" y="3840163"/>
            <a:ext cx="1325563" cy="252412"/>
            <a:chOff x="1579" y="1237"/>
            <a:chExt cx="835" cy="159"/>
          </a:xfrm>
        </p:grpSpPr>
        <p:sp>
          <p:nvSpPr>
            <p:cNvPr id="24596" name="Text Box 217"/>
            <p:cNvSpPr txBox="1">
              <a:spLocks noChangeAspect="1" noChangeArrowheads="1"/>
            </p:cNvSpPr>
            <p:nvPr/>
          </p:nvSpPr>
          <p:spPr bwMode="auto">
            <a:xfrm>
              <a:off x="1609" y="1250"/>
              <a:ext cx="4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682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_</a:t>
              </a:r>
            </a:p>
          </p:txBody>
        </p:sp>
        <p:sp>
          <p:nvSpPr>
            <p:cNvPr id="24597" name="Text Box 218"/>
            <p:cNvSpPr txBox="1">
              <a:spLocks noChangeAspect="1" noChangeArrowheads="1"/>
            </p:cNvSpPr>
            <p:nvPr/>
          </p:nvSpPr>
          <p:spPr bwMode="auto">
            <a:xfrm>
              <a:off x="1579" y="1288"/>
              <a:ext cx="71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q</a:t>
              </a:r>
            </a:p>
          </p:txBody>
        </p:sp>
        <p:sp>
          <p:nvSpPr>
            <p:cNvPr id="24598" name="Text Box 219"/>
            <p:cNvSpPr txBox="1">
              <a:spLocks noChangeAspect="1" noChangeArrowheads="1"/>
            </p:cNvSpPr>
            <p:nvPr/>
          </p:nvSpPr>
          <p:spPr bwMode="auto">
            <a:xfrm>
              <a:off x="1656" y="1237"/>
              <a:ext cx="62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(</a:t>
              </a:r>
            </a:p>
          </p:txBody>
        </p:sp>
        <p:sp>
          <p:nvSpPr>
            <p:cNvPr id="24599" name="Text Box 220"/>
            <p:cNvSpPr txBox="1">
              <a:spLocks noChangeAspect="1" noChangeArrowheads="1"/>
            </p:cNvSpPr>
            <p:nvPr/>
          </p:nvSpPr>
          <p:spPr bwMode="auto">
            <a:xfrm>
              <a:off x="1718" y="1258"/>
              <a:ext cx="58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55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t</a:t>
              </a:r>
            </a:p>
          </p:txBody>
        </p:sp>
        <p:sp>
          <p:nvSpPr>
            <p:cNvPr id="24600" name="Text Box 221"/>
            <p:cNvSpPr txBox="1">
              <a:spLocks noChangeAspect="1" noChangeArrowheads="1"/>
            </p:cNvSpPr>
            <p:nvPr/>
          </p:nvSpPr>
          <p:spPr bwMode="auto">
            <a:xfrm>
              <a:off x="1776" y="1237"/>
              <a:ext cx="62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)</a:t>
              </a:r>
            </a:p>
          </p:txBody>
        </p:sp>
        <p:sp>
          <p:nvSpPr>
            <p:cNvPr id="24601" name="Text Box 222"/>
            <p:cNvSpPr txBox="1">
              <a:spLocks noChangeAspect="1" noChangeArrowheads="1"/>
            </p:cNvSpPr>
            <p:nvPr/>
          </p:nvSpPr>
          <p:spPr bwMode="auto">
            <a:xfrm>
              <a:off x="1882" y="1298"/>
              <a:ext cx="124" cy="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254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=</a:t>
              </a:r>
            </a:p>
          </p:txBody>
        </p:sp>
        <p:sp>
          <p:nvSpPr>
            <p:cNvPr id="24602" name="Text Box 223"/>
            <p:cNvSpPr txBox="1">
              <a:spLocks noChangeAspect="1" noChangeArrowheads="1"/>
            </p:cNvSpPr>
            <p:nvPr/>
          </p:nvSpPr>
          <p:spPr bwMode="auto">
            <a:xfrm>
              <a:off x="2063" y="1246"/>
              <a:ext cx="80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7462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^</a:t>
              </a:r>
            </a:p>
          </p:txBody>
        </p:sp>
        <p:sp>
          <p:nvSpPr>
            <p:cNvPr id="24603" name="Text Box 224"/>
            <p:cNvSpPr txBox="1">
              <a:spLocks noChangeAspect="1" noChangeArrowheads="1"/>
            </p:cNvSpPr>
            <p:nvPr/>
          </p:nvSpPr>
          <p:spPr bwMode="auto">
            <a:xfrm>
              <a:off x="2050" y="1288"/>
              <a:ext cx="99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!</a:t>
              </a:r>
            </a:p>
          </p:txBody>
        </p:sp>
        <p:sp>
          <p:nvSpPr>
            <p:cNvPr id="24604" name="Text Box 225"/>
            <p:cNvSpPr txBox="1">
              <a:spLocks noChangeAspect="1" noChangeArrowheads="1"/>
            </p:cNvSpPr>
            <p:nvPr/>
          </p:nvSpPr>
          <p:spPr bwMode="auto">
            <a:xfrm>
              <a:off x="2155" y="1288"/>
              <a:ext cx="71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07950" rIns="0" bIns="47625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q</a:t>
              </a:r>
            </a:p>
          </p:txBody>
        </p:sp>
        <p:sp>
          <p:nvSpPr>
            <p:cNvPr id="24605" name="Text Box 226"/>
            <p:cNvSpPr txBox="1">
              <a:spLocks noChangeAspect="1" noChangeArrowheads="1"/>
            </p:cNvSpPr>
            <p:nvPr/>
          </p:nvSpPr>
          <p:spPr bwMode="auto">
            <a:xfrm>
              <a:off x="2232" y="1237"/>
              <a:ext cx="62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(</a:t>
              </a:r>
            </a:p>
          </p:txBody>
        </p:sp>
        <p:sp>
          <p:nvSpPr>
            <p:cNvPr id="24606" name="Text Box 227"/>
            <p:cNvSpPr txBox="1">
              <a:spLocks noChangeAspect="1" noChangeArrowheads="1"/>
            </p:cNvSpPr>
            <p:nvPr/>
          </p:nvSpPr>
          <p:spPr bwMode="auto">
            <a:xfrm>
              <a:off x="2294" y="1258"/>
              <a:ext cx="58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55575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mi10" pitchFamily="34" charset="0"/>
                </a:rPr>
                <a:t>t</a:t>
              </a:r>
            </a:p>
          </p:txBody>
        </p:sp>
        <p:sp>
          <p:nvSpPr>
            <p:cNvPr id="24607" name="Text Box 228"/>
            <p:cNvSpPr txBox="1">
              <a:spLocks noChangeAspect="1" noChangeArrowheads="1"/>
            </p:cNvSpPr>
            <p:nvPr/>
          </p:nvSpPr>
          <p:spPr bwMode="auto">
            <a:xfrm>
              <a:off x="2352" y="1237"/>
              <a:ext cx="62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188912" rIns="0" bIns="61912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000">
                  <a:latin typeface="cmr10" pitchFamily="34" charset="0"/>
                </a:rPr>
                <a:t>)</a:t>
              </a:r>
            </a:p>
          </p:txBody>
        </p:sp>
        <p:sp>
          <p:nvSpPr>
            <p:cNvPr id="24608" name="Rectangle 229"/>
            <p:cNvSpPr>
              <a:spLocks noChangeAspect="1" noChangeArrowheads="1"/>
            </p:cNvSpPr>
            <p:nvPr/>
          </p:nvSpPr>
          <p:spPr bwMode="auto">
            <a:xfrm>
              <a:off x="1579" y="1237"/>
              <a:ext cx="834" cy="15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Axis-angle</a:t>
            </a:r>
            <a:endParaRPr lang="de-DE" dirty="0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00" y="1671598"/>
            <a:ext cx="4341813" cy="1880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620713" y="927100"/>
            <a:ext cx="83820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Given</a:t>
            </a:r>
            <a:r>
              <a:rPr lang="de-DE" sz="3000" dirty="0" smtClean="0">
                <a:latin typeface="GFS Neohellenic Bold"/>
              </a:rPr>
              <a:t> a </a:t>
            </a:r>
            <a:r>
              <a:rPr lang="de-DE" sz="3000" dirty="0" err="1" smtClean="0">
                <a:latin typeface="GFS Neohellenic Bold"/>
              </a:rPr>
              <a:t>vector</a:t>
            </a:r>
            <a:r>
              <a:rPr lang="de-DE" sz="3000" dirty="0" smtClean="0">
                <a:latin typeface="GFS Neohellenic Bold"/>
              </a:rPr>
              <a:t>     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skew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symetric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matrix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is</a:t>
            </a:r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r>
              <a:rPr lang="de-DE" sz="3000" dirty="0" err="1" smtClean="0">
                <a:latin typeface="GFS Neohellenic Bold"/>
              </a:rPr>
              <a:t>It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matrix</a:t>
            </a:r>
            <a:r>
              <a:rPr lang="de-DE" sz="3000" dirty="0" smtClean="0">
                <a:latin typeface="GFS Neohellenic Bold"/>
              </a:rPr>
              <a:t> form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cross-product</a:t>
            </a:r>
            <a:r>
              <a:rPr lang="de-DE" sz="3000" dirty="0" smtClean="0">
                <a:latin typeface="GFS Neohellenic Bold"/>
              </a:rPr>
              <a:t>: </a:t>
            </a: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r>
              <a:rPr lang="de-DE" sz="3000" dirty="0" smtClean="0">
                <a:latin typeface="GFS Neohellenic Bold"/>
              </a:rPr>
              <a:t> </a:t>
            </a:r>
          </a:p>
        </p:txBody>
      </p:sp>
      <p:pic>
        <p:nvPicPr>
          <p:cNvPr id="25" name="Picture 17" descr="http://latex.codecogs.com/png.latex?\LARGE%20\dpi%7b200%7d%20\omeg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8444" y="1120292"/>
            <a:ext cx="351056" cy="243903"/>
          </a:xfrm>
          <a:prstGeom prst="rect">
            <a:avLst/>
          </a:prstGeom>
          <a:noFill/>
        </p:spPr>
      </p:pic>
      <p:pic>
        <p:nvPicPr>
          <p:cNvPr id="38918" name="Picture 6" descr="http://latex.codecogs.com/png.latex?\LARGE%20\dpi%7b200%7d%20\omega_\tim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23512" y="2651295"/>
            <a:ext cx="571500" cy="314326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5518304" y="2054563"/>
            <a:ext cx="29851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You</a:t>
            </a:r>
            <a:r>
              <a:rPr lang="de-DE" sz="3000" dirty="0" smtClean="0">
                <a:latin typeface="GFS Neohellenic Bold"/>
              </a:rPr>
              <a:t> will also find </a:t>
            </a:r>
            <a:r>
              <a:rPr lang="de-DE" sz="3000" dirty="0" err="1" smtClean="0">
                <a:latin typeface="GFS Neohellenic Bold"/>
              </a:rPr>
              <a:t>it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as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38920" name="Picture 8" descr="http://latex.codecogs.com/png.latex?\LARGE%20\dpi%7b200%7d%20\omega%20\times%20\mathbf%7bp%7d%20=%20\hat%7b\omega%7d\,\mathbf%7bp%7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59712" y="4691078"/>
            <a:ext cx="3889677" cy="681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Exponential</a:t>
            </a:r>
            <a:r>
              <a:rPr lang="de-DE" dirty="0" smtClean="0"/>
              <a:t> </a:t>
            </a:r>
            <a:r>
              <a:rPr lang="de-DE" dirty="0" err="1" smtClean="0"/>
              <a:t>map</a:t>
            </a:r>
            <a:endParaRPr lang="de-DE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 r="52597"/>
          <a:stretch>
            <a:fillRect/>
          </a:stretch>
        </p:blipFill>
        <p:spPr bwMode="auto">
          <a:xfrm>
            <a:off x="6427877" y="549274"/>
            <a:ext cx="278969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0061" y="1506498"/>
            <a:ext cx="6013914" cy="109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71500" y="952500"/>
            <a:ext cx="50673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b="1" dirty="0" err="1" smtClean="0">
                <a:latin typeface="GFS Neohellenic Bold"/>
              </a:rPr>
              <a:t>Proof</a:t>
            </a:r>
            <a:r>
              <a:rPr lang="de-DE" sz="3000" b="1" dirty="0" smtClean="0">
                <a:latin typeface="GFS Neohellenic Bold"/>
              </a:rPr>
              <a:t>: </a:t>
            </a:r>
            <a:r>
              <a:rPr lang="de-DE" sz="3000" dirty="0" err="1" smtClean="0">
                <a:latin typeface="GFS Neohellenic Bold"/>
              </a:rPr>
              <a:t>exponential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map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3111500" y="2466972"/>
            <a:ext cx="292100" cy="552451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1950" y="3062187"/>
            <a:ext cx="5067300" cy="117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8549" y="5208939"/>
            <a:ext cx="5787802" cy="116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Down Arrow 15"/>
          <p:cNvSpPr/>
          <p:nvPr/>
        </p:nvSpPr>
        <p:spPr>
          <a:xfrm>
            <a:off x="3111500" y="4040537"/>
            <a:ext cx="292100" cy="552451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tangle 16"/>
          <p:cNvSpPr/>
          <p:nvPr/>
        </p:nvSpPr>
        <p:spPr>
          <a:xfrm>
            <a:off x="540963" y="5223156"/>
            <a:ext cx="5067300" cy="1145893"/>
          </a:xfrm>
          <a:prstGeom prst="rect">
            <a:avLst/>
          </a:prstGeom>
          <a:noFill/>
          <a:ln w="57150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Box 17"/>
          <p:cNvSpPr txBox="1"/>
          <p:nvPr/>
        </p:nvSpPr>
        <p:spPr>
          <a:xfrm>
            <a:off x="3894227" y="4233961"/>
            <a:ext cx="50673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If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rotate</a:t>
            </a:r>
            <a:r>
              <a:rPr lang="de-DE" sz="3000" dirty="0" smtClean="0">
                <a:latin typeface="GFS Neohellenic Bold"/>
              </a:rPr>
              <a:t>     </a:t>
            </a:r>
            <a:r>
              <a:rPr lang="de-DE" sz="3000" dirty="0" err="1" smtClean="0">
                <a:latin typeface="GFS Neohellenic Bold"/>
              </a:rPr>
              <a:t>units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time </a:t>
            </a:r>
          </a:p>
        </p:txBody>
      </p:sp>
      <p:pic>
        <p:nvPicPr>
          <p:cNvPr id="19" name="Picture 15" descr="http://latex.codecogs.com/png.latex?\LARGE%20\dpi%7b200%7d%20\thet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86351" y="4337179"/>
            <a:ext cx="247804" cy="3846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Exponential</a:t>
            </a:r>
            <a:r>
              <a:rPr lang="de-DE" dirty="0" smtClean="0"/>
              <a:t> </a:t>
            </a:r>
            <a:r>
              <a:rPr lang="de-DE" dirty="0" err="1" smtClean="0"/>
              <a:t>map</a:t>
            </a:r>
            <a:endParaRPr lang="de-DE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" y="1161386"/>
            <a:ext cx="7962900" cy="1075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19100" y="2236788"/>
            <a:ext cx="7531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Exploiting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properties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skew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symetric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matrices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125" y="4311650"/>
            <a:ext cx="7905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19125" y="4332709"/>
            <a:ext cx="7905750" cy="772691"/>
          </a:xfrm>
          <a:prstGeom prst="rect">
            <a:avLst/>
          </a:prstGeom>
          <a:noFill/>
          <a:ln w="57150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Box 7"/>
          <p:cNvSpPr txBox="1"/>
          <p:nvPr/>
        </p:nvSpPr>
        <p:spPr>
          <a:xfrm>
            <a:off x="555625" y="3563729"/>
            <a:ext cx="35972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Rodriguez </a:t>
            </a:r>
            <a:r>
              <a:rPr lang="de-DE" sz="3000" dirty="0" err="1" smtClean="0">
                <a:latin typeface="GFS Neohellenic Bold"/>
              </a:rPr>
              <a:t>formula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4525" y="5467350"/>
            <a:ext cx="70516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Closed</a:t>
            </a:r>
            <a:r>
              <a:rPr lang="de-DE" sz="3000" dirty="0" smtClean="0">
                <a:latin typeface="GFS Neohellenic Bold"/>
              </a:rPr>
              <a:t> form!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Twists</a:t>
            </a:r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393700" y="965200"/>
            <a:ext cx="8077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What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about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translation</a:t>
            </a:r>
            <a:r>
              <a:rPr lang="de-DE" sz="3000" dirty="0" smtClean="0">
                <a:latin typeface="GFS Neohellenic Bold"/>
              </a:rPr>
              <a:t> ? </a:t>
            </a:r>
            <a:endParaRPr lang="de-DE" sz="3000" dirty="0" err="1" smtClean="0">
              <a:latin typeface="GFS Neohellenic Bold"/>
            </a:endParaRP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4243124"/>
            <a:ext cx="5580096" cy="20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6901" y="2429404"/>
            <a:ext cx="4953000" cy="516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 l="45452" t="4907"/>
          <a:stretch>
            <a:fillRect/>
          </a:stretch>
        </p:blipFill>
        <p:spPr bwMode="auto">
          <a:xfrm>
            <a:off x="5959475" y="1849654"/>
            <a:ext cx="2750097" cy="2483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93700" y="1671598"/>
            <a:ext cx="8077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The </a:t>
            </a:r>
            <a:r>
              <a:rPr lang="de-DE" sz="3000" b="1" dirty="0" err="1" smtClean="0">
                <a:latin typeface="GFS Neohellenic Bold"/>
              </a:rPr>
              <a:t>twist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coordinates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are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defined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as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3700" y="3536726"/>
            <a:ext cx="8077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And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twist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defined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as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43014" name="Picture 6" descr="http://latex.codecogs.com/png.latex?\LARGE%20\dpi%7b200%7d%20\dot%7b\mathbf%7bp%7d%7d%20=\widehat%7b\xi%7d\mathbf%7bp%7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61175" y="4837112"/>
            <a:ext cx="1609725" cy="666751"/>
          </a:xfrm>
          <a:prstGeom prst="rect">
            <a:avLst/>
          </a:prstGeom>
          <a:noFill/>
        </p:spPr>
      </p:pic>
      <p:sp>
        <p:nvSpPr>
          <p:cNvPr id="11" name="Down Arrow 10"/>
          <p:cNvSpPr/>
          <p:nvPr/>
        </p:nvSpPr>
        <p:spPr>
          <a:xfrm rot="16200000">
            <a:off x="5680850" y="4857617"/>
            <a:ext cx="477197" cy="739095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tangle 11"/>
          <p:cNvSpPr/>
          <p:nvPr/>
        </p:nvSpPr>
        <p:spPr>
          <a:xfrm>
            <a:off x="6499093" y="4724400"/>
            <a:ext cx="2235879" cy="936203"/>
          </a:xfrm>
          <a:prstGeom prst="rect">
            <a:avLst/>
          </a:prstGeom>
          <a:noFill/>
          <a:ln w="57150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Exponential</a:t>
            </a:r>
            <a:r>
              <a:rPr lang="de-DE" dirty="0" smtClean="0"/>
              <a:t> </a:t>
            </a:r>
            <a:r>
              <a:rPr lang="de-DE" dirty="0" err="1" smtClean="0"/>
              <a:t>map</a:t>
            </a:r>
            <a:endParaRPr lang="de-DE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273" y="2070985"/>
            <a:ext cx="5920828" cy="1513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19100" y="914400"/>
            <a:ext cx="75311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The rigid </a:t>
            </a:r>
            <a:r>
              <a:rPr lang="de-DE" sz="3000" dirty="0" err="1" smtClean="0">
                <a:latin typeface="GFS Neohellenic Bold"/>
              </a:rPr>
              <a:t>body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motion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can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be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computed</a:t>
            </a:r>
            <a:r>
              <a:rPr lang="de-DE" sz="3000" dirty="0" smtClean="0">
                <a:latin typeface="GFS Neohellenic Bold"/>
              </a:rPr>
              <a:t> in </a:t>
            </a:r>
            <a:r>
              <a:rPr lang="de-DE" sz="3000" dirty="0" err="1" smtClean="0">
                <a:latin typeface="GFS Neohellenic Bold"/>
              </a:rPr>
              <a:t>closed</a:t>
            </a:r>
            <a:r>
              <a:rPr lang="de-DE" sz="3000" dirty="0" smtClean="0">
                <a:latin typeface="GFS Neohellenic Bold"/>
              </a:rPr>
              <a:t> form </a:t>
            </a:r>
            <a:r>
              <a:rPr lang="de-DE" sz="3000" dirty="0" err="1" smtClean="0">
                <a:latin typeface="GFS Neohellenic Bold"/>
              </a:rPr>
              <a:t>as</a:t>
            </a:r>
            <a:r>
              <a:rPr lang="de-DE" sz="3000" dirty="0" smtClean="0">
                <a:latin typeface="GFS Neohellenic Bold"/>
              </a:rPr>
              <a:t> well</a:t>
            </a: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r>
              <a:rPr lang="de-DE" sz="3000" dirty="0" err="1" smtClean="0">
                <a:latin typeface="GFS Neohellenic Bold"/>
              </a:rPr>
              <a:t>From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following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formula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701" y="4476750"/>
            <a:ext cx="8458200" cy="132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4294967295"/>
          </p:nvPr>
        </p:nvSpPr>
        <p:spPr>
          <a:xfrm>
            <a:off x="1411209" y="83090"/>
            <a:ext cx="362656" cy="3365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74561" y="798653"/>
            <a:ext cx="825274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Human </a:t>
            </a:r>
            <a:r>
              <a:rPr lang="de-DE" sz="3000" dirty="0" err="1" smtClean="0">
                <a:latin typeface="GFS Neohellenic Bold"/>
              </a:rPr>
              <a:t>pose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estimation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algorithms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can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be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classified</a:t>
            </a:r>
            <a:r>
              <a:rPr lang="de-DE" sz="3000" dirty="0" smtClean="0">
                <a:latin typeface="GFS Neohellenic Bold"/>
              </a:rPr>
              <a:t> in: </a:t>
            </a:r>
          </a:p>
          <a:p>
            <a:endParaRPr lang="de-DE" sz="3000" dirty="0" smtClean="0">
              <a:latin typeface="GFS Neohellenic Bold"/>
            </a:endParaRPr>
          </a:p>
          <a:p>
            <a:pPr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	Generative Models</a:t>
            </a:r>
          </a:p>
          <a:p>
            <a:pPr lvl="1"/>
            <a:r>
              <a:rPr lang="de-DE" sz="3000" i="1" dirty="0" smtClean="0">
                <a:latin typeface="GFS Neohellenic Bold"/>
              </a:rPr>
              <a:t>	- „</a:t>
            </a:r>
            <a:r>
              <a:rPr lang="de-DE" sz="3000" i="1" dirty="0" err="1" smtClean="0">
                <a:latin typeface="GFS Neohellenic Bold"/>
              </a:rPr>
              <a:t>explain</a:t>
            </a:r>
            <a:r>
              <a:rPr lang="de-DE" sz="3000" i="1" dirty="0" smtClean="0">
                <a:latin typeface="GFS Neohellenic Bold"/>
              </a:rPr>
              <a:t> </a:t>
            </a:r>
            <a:r>
              <a:rPr lang="de-DE" sz="3000" i="1" dirty="0" err="1" smtClean="0">
                <a:latin typeface="GFS Neohellenic Bold"/>
              </a:rPr>
              <a:t>the</a:t>
            </a:r>
            <a:r>
              <a:rPr lang="de-DE" sz="3000" i="1" dirty="0" smtClean="0">
                <a:latin typeface="GFS Neohellenic Bold"/>
              </a:rPr>
              <a:t> </a:t>
            </a:r>
            <a:r>
              <a:rPr lang="de-DE" sz="3000" i="1" dirty="0" err="1" smtClean="0">
                <a:latin typeface="GFS Neohellenic Bold"/>
              </a:rPr>
              <a:t>image</a:t>
            </a:r>
            <a:r>
              <a:rPr lang="de-DE" sz="3000" i="1" dirty="0" smtClean="0">
                <a:latin typeface="GFS Neohellenic Bold"/>
              </a:rPr>
              <a:t>“</a:t>
            </a: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pPr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	</a:t>
            </a:r>
            <a:r>
              <a:rPr lang="de-DE" sz="3000" dirty="0" err="1" smtClean="0">
                <a:latin typeface="GFS Neohellenic Bold"/>
              </a:rPr>
              <a:t>Discriminative</a:t>
            </a:r>
            <a:r>
              <a:rPr lang="de-DE" sz="3000" dirty="0" smtClean="0">
                <a:latin typeface="GFS Neohellenic Bold"/>
              </a:rPr>
              <a:t> Models</a:t>
            </a:r>
          </a:p>
          <a:p>
            <a:pPr lvl="1"/>
            <a:r>
              <a:rPr lang="de-DE" sz="3000" i="1" dirty="0" smtClean="0">
                <a:latin typeface="GFS Neohellenic Bold"/>
              </a:rPr>
              <a:t>	-„</a:t>
            </a:r>
            <a:r>
              <a:rPr lang="de-DE" sz="3000" i="1" dirty="0" err="1" smtClean="0">
                <a:latin typeface="GFS Neohellenic Bold"/>
              </a:rPr>
              <a:t>condition</a:t>
            </a:r>
            <a:r>
              <a:rPr lang="de-DE" sz="3000" i="1" dirty="0" smtClean="0">
                <a:latin typeface="GFS Neohellenic Bold"/>
              </a:rPr>
              <a:t> on </a:t>
            </a:r>
            <a:r>
              <a:rPr lang="de-DE" sz="3000" i="1" dirty="0" err="1" smtClean="0">
                <a:latin typeface="GFS Neohellenic Bold"/>
              </a:rPr>
              <a:t>the</a:t>
            </a:r>
            <a:r>
              <a:rPr lang="de-DE" sz="3000" i="1" dirty="0" smtClean="0">
                <a:latin typeface="GFS Neohellenic Bold"/>
              </a:rPr>
              <a:t> </a:t>
            </a:r>
            <a:r>
              <a:rPr lang="de-DE" sz="3000" i="1" dirty="0" err="1" smtClean="0">
                <a:latin typeface="GFS Neohellenic Bold"/>
              </a:rPr>
              <a:t>image</a:t>
            </a:r>
            <a:r>
              <a:rPr lang="de-DE" sz="3000" i="1" dirty="0" smtClean="0">
                <a:latin typeface="GFS Neohellenic Bold"/>
              </a:rPr>
              <a:t>“</a:t>
            </a:r>
            <a:endParaRPr lang="de-DE" sz="3000" i="1" dirty="0">
              <a:latin typeface="GFS Neohellenic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2872" y="2245489"/>
            <a:ext cx="3507131" cy="4514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Ranking</a:t>
            </a:r>
            <a:endParaRPr lang="de-DE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15900" y="1130300"/>
          <a:ext cx="8722272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5896"/>
                <a:gridCol w="1721594"/>
                <a:gridCol w="1721594"/>
                <a:gridCol w="1721594"/>
                <a:gridCol w="1721594"/>
              </a:tblGrid>
              <a:tr h="1047750"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err="1" smtClean="0">
                          <a:latin typeface="GFS Neohellenic Bold"/>
                        </a:rPr>
                        <a:t>Number</a:t>
                      </a:r>
                      <a:r>
                        <a:rPr lang="de-DE" sz="2000" dirty="0" smtClean="0">
                          <a:latin typeface="GFS Neohellenic Bold"/>
                        </a:rPr>
                        <a:t> </a:t>
                      </a:r>
                      <a:r>
                        <a:rPr lang="de-DE" sz="2000" dirty="0" err="1" smtClean="0">
                          <a:latin typeface="GFS Neohellenic Bold"/>
                        </a:rPr>
                        <a:t>of</a:t>
                      </a:r>
                      <a:r>
                        <a:rPr lang="de-DE" sz="2000" dirty="0" smtClean="0">
                          <a:latin typeface="GFS Neohellenic Bold"/>
                        </a:rPr>
                        <a:t> </a:t>
                      </a:r>
                      <a:r>
                        <a:rPr lang="de-DE" sz="2000" dirty="0" err="1" smtClean="0">
                          <a:latin typeface="GFS Neohellenic Bold"/>
                        </a:rPr>
                        <a:t>parameters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err="1" smtClean="0">
                          <a:latin typeface="GFS Neohellenic Bold"/>
                        </a:rPr>
                        <a:t>Singularities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>
                          <a:latin typeface="GFS Neohellenic Bold"/>
                        </a:rPr>
                        <a:t>Human </a:t>
                      </a:r>
                      <a:r>
                        <a:rPr lang="de-DE" sz="2000" dirty="0" err="1" smtClean="0">
                          <a:latin typeface="GFS Neohellenic Bold"/>
                        </a:rPr>
                        <a:t>constraints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err="1" smtClean="0">
                          <a:latin typeface="GFS Neohellenic Bold"/>
                        </a:rPr>
                        <a:t>Concatenate</a:t>
                      </a:r>
                      <a:r>
                        <a:rPr lang="de-DE" sz="2000" dirty="0" smtClean="0">
                          <a:latin typeface="GFS Neohellenic Bold"/>
                        </a:rPr>
                        <a:t> </a:t>
                      </a:r>
                      <a:r>
                        <a:rPr lang="de-DE" sz="2000" dirty="0" err="1" smtClean="0">
                          <a:latin typeface="GFS Neohellenic Bold"/>
                        </a:rPr>
                        <a:t>motion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err="1" smtClean="0">
                          <a:latin typeface="GFS Neohellenic Bold"/>
                        </a:rPr>
                        <a:t>Optimization</a:t>
                      </a:r>
                      <a:endParaRPr lang="de-DE" sz="2000" dirty="0" smtClean="0">
                        <a:latin typeface="GFS Neohellenic Bold"/>
                      </a:endParaRPr>
                    </a:p>
                    <a:p>
                      <a:pPr algn="ctr"/>
                      <a:r>
                        <a:rPr lang="de-DE" sz="2000" dirty="0" smtClean="0">
                          <a:latin typeface="GFS Neohellenic Bold"/>
                        </a:rPr>
                        <a:t>(derivatives</a:t>
                      </a:r>
                      <a:r>
                        <a:rPr lang="de-DE" sz="2000" baseline="0" dirty="0" smtClean="0">
                          <a:latin typeface="GFS Neohellenic Bold"/>
                        </a:rPr>
                        <a:t>)</a:t>
                      </a:r>
                      <a:endParaRPr lang="de-DE" sz="2000" dirty="0" smtClean="0">
                        <a:latin typeface="GFS Neohellenic Bold"/>
                      </a:endParaRPr>
                    </a:p>
                    <a:p>
                      <a:pPr algn="ctr"/>
                      <a:endParaRPr lang="de-DE" sz="2000" dirty="0">
                        <a:latin typeface="GFS Neohellenic Bold"/>
                      </a:endParaRPr>
                    </a:p>
                  </a:txBody>
                  <a:tcPr/>
                </a:tc>
              </a:tr>
              <a:tr h="1047750"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>
                          <a:latin typeface="GFS Neohellenic Bold"/>
                        </a:rPr>
                        <a:t>Twists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err="1" smtClean="0">
                          <a:latin typeface="GFS Neohellenic Bold"/>
                        </a:rPr>
                        <a:t>Quaternions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>
                          <a:latin typeface="GFS Neohellenic Bold"/>
                        </a:rPr>
                        <a:t>Twists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err="1" smtClean="0">
                          <a:latin typeface="GFS Neohellenic Bold"/>
                        </a:rPr>
                        <a:t>Quaternions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>
                          <a:latin typeface="GFS Neohellenic Bold"/>
                        </a:rPr>
                        <a:t>Twists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 anchor="ctr"/>
                </a:tc>
              </a:tr>
              <a:tr h="1047750"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>
                          <a:latin typeface="GFS Neohellenic Bold"/>
                        </a:rPr>
                        <a:t>Euler</a:t>
                      </a:r>
                      <a:r>
                        <a:rPr lang="de-DE" sz="2000" baseline="0" dirty="0" smtClean="0">
                          <a:latin typeface="GFS Neohellenic Bold"/>
                        </a:rPr>
                        <a:t> </a:t>
                      </a:r>
                      <a:r>
                        <a:rPr lang="de-DE" sz="2000" baseline="0" dirty="0" err="1" smtClean="0">
                          <a:latin typeface="GFS Neohellenic Bold"/>
                        </a:rPr>
                        <a:t>Angles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>
                          <a:latin typeface="GFS Neohellenic Bold"/>
                        </a:rPr>
                        <a:t>Twists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err="1" smtClean="0">
                          <a:latin typeface="GFS Neohellenic Bold"/>
                        </a:rPr>
                        <a:t>Quaternions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>
                          <a:latin typeface="GFS Neohellenic Bold"/>
                        </a:rPr>
                        <a:t>Twists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>
                          <a:latin typeface="GFS Neohellenic Bold"/>
                        </a:rPr>
                        <a:t>Euler </a:t>
                      </a:r>
                      <a:r>
                        <a:rPr lang="de-DE" sz="2000" dirty="0" err="1" smtClean="0">
                          <a:latin typeface="GFS Neohellenic Bold"/>
                        </a:rPr>
                        <a:t>Angles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 anchor="ctr"/>
                </a:tc>
              </a:tr>
              <a:tr h="1047750"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err="1" smtClean="0">
                          <a:latin typeface="GFS Neohellenic Bold"/>
                        </a:rPr>
                        <a:t>Quaternions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>
                          <a:latin typeface="GFS Neohellenic Bold"/>
                        </a:rPr>
                        <a:t>Euler </a:t>
                      </a:r>
                      <a:r>
                        <a:rPr lang="de-DE" sz="2000" dirty="0" err="1" smtClean="0">
                          <a:latin typeface="GFS Neohellenic Bold"/>
                        </a:rPr>
                        <a:t>Angles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>
                          <a:latin typeface="GFS Neohellenic Bold"/>
                        </a:rPr>
                        <a:t>Euler </a:t>
                      </a:r>
                      <a:r>
                        <a:rPr lang="de-DE" sz="2000" dirty="0" err="1" smtClean="0">
                          <a:latin typeface="GFS Neohellenic Bold"/>
                        </a:rPr>
                        <a:t>Angles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smtClean="0">
                          <a:latin typeface="GFS Neohellenic Bold"/>
                        </a:rPr>
                        <a:t>Euler </a:t>
                      </a:r>
                      <a:r>
                        <a:rPr lang="de-DE" sz="2000" dirty="0" err="1" smtClean="0">
                          <a:latin typeface="GFS Neohellenic Bold"/>
                        </a:rPr>
                        <a:t>Angles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 err="1" smtClean="0">
                          <a:latin typeface="GFS Neohellenic Bold"/>
                        </a:rPr>
                        <a:t>Quaternions</a:t>
                      </a:r>
                      <a:endParaRPr lang="de-DE" sz="2000" dirty="0">
                        <a:latin typeface="GFS Neohellenic Bold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15900" y="2209800"/>
            <a:ext cx="1892300" cy="1016000"/>
          </a:xfrm>
          <a:prstGeom prst="rect">
            <a:avLst/>
          </a:prstGeom>
          <a:noFill/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tangle 4"/>
          <p:cNvSpPr/>
          <p:nvPr/>
        </p:nvSpPr>
        <p:spPr>
          <a:xfrm>
            <a:off x="3759200" y="2209800"/>
            <a:ext cx="1739900" cy="1016000"/>
          </a:xfrm>
          <a:prstGeom prst="rect">
            <a:avLst/>
          </a:prstGeom>
          <a:noFill/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tangle 5"/>
          <p:cNvSpPr/>
          <p:nvPr/>
        </p:nvSpPr>
        <p:spPr>
          <a:xfrm>
            <a:off x="7289800" y="2209800"/>
            <a:ext cx="1648372" cy="1016000"/>
          </a:xfrm>
          <a:prstGeom prst="rect">
            <a:avLst/>
          </a:prstGeom>
          <a:noFill/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tangle 6"/>
          <p:cNvSpPr/>
          <p:nvPr/>
        </p:nvSpPr>
        <p:spPr>
          <a:xfrm>
            <a:off x="2108200" y="3225800"/>
            <a:ext cx="1651000" cy="1016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tangle 7"/>
          <p:cNvSpPr/>
          <p:nvPr/>
        </p:nvSpPr>
        <p:spPr>
          <a:xfrm>
            <a:off x="5499100" y="3225800"/>
            <a:ext cx="1714500" cy="1016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4294967295"/>
          </p:nvPr>
        </p:nvSpPr>
        <p:spPr>
          <a:xfrm>
            <a:off x="1411209" y="83090"/>
            <a:ext cx="362656" cy="3365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74562" y="798653"/>
            <a:ext cx="785921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de-DE" sz="3000" dirty="0" err="1" smtClean="0">
                <a:latin typeface="GFS Neohellenic Bold"/>
              </a:rPr>
              <a:t>Kinematic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parameterization</a:t>
            </a:r>
            <a:endParaRPr lang="de-DE" sz="3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Rotation Matrices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Euler </a:t>
            </a:r>
            <a:r>
              <a:rPr lang="de-DE" sz="2000" dirty="0" err="1" smtClean="0">
                <a:latin typeface="GFS Neohellenic Bold"/>
              </a:rPr>
              <a:t>Angles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Quaternions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Twists </a:t>
            </a:r>
            <a:r>
              <a:rPr lang="de-DE" sz="2000" dirty="0" err="1" smtClean="0">
                <a:latin typeface="GFS Neohellenic Bold"/>
              </a:rPr>
              <a:t>and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Exponential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maps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Kinematic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chains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endParaRPr lang="de-DE" sz="2000" dirty="0" smtClean="0">
              <a:latin typeface="GFS Neohellenic Bold"/>
            </a:endParaRPr>
          </a:p>
          <a:p>
            <a:pPr marL="514350" indent="-514350"/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3000" dirty="0" smtClean="0">
                <a:latin typeface="GFS Neohellenic Bold"/>
              </a:rPr>
              <a:t>2) </a:t>
            </a:r>
            <a:r>
              <a:rPr lang="de-DE" sz="3000" dirty="0" err="1" smtClean="0">
                <a:latin typeface="GFS Neohellenic Bold"/>
              </a:rPr>
              <a:t>Subject</a:t>
            </a:r>
            <a:r>
              <a:rPr lang="de-DE" sz="3000" dirty="0" smtClean="0">
                <a:latin typeface="GFS Neohellenic Bold"/>
              </a:rPr>
              <a:t> model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Geometric</a:t>
            </a:r>
            <a:r>
              <a:rPr lang="de-DE" sz="2000" dirty="0" smtClean="0">
                <a:latin typeface="GFS Neohellenic Bold"/>
              </a:rPr>
              <a:t> primitives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Detailed</a:t>
            </a:r>
            <a:r>
              <a:rPr lang="de-DE" sz="2000" dirty="0" smtClean="0">
                <a:latin typeface="GFS Neohellenic Bold"/>
              </a:rPr>
              <a:t> Body Scans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Human Shape </a:t>
            </a:r>
            <a:r>
              <a:rPr lang="de-DE" sz="2000" dirty="0" err="1" smtClean="0">
                <a:latin typeface="GFS Neohellenic Bold"/>
              </a:rPr>
              <a:t>models</a:t>
            </a:r>
            <a:r>
              <a:rPr lang="de-DE" sz="2000" dirty="0" smtClean="0">
                <a:latin typeface="GFS Neohellenic Bold"/>
              </a:rPr>
              <a:t> </a:t>
            </a:r>
          </a:p>
          <a:p>
            <a:pPr marL="514350" indent="-514350"/>
            <a:endParaRPr lang="de-DE" sz="2000" dirty="0" smtClean="0">
              <a:latin typeface="GFS Neohellenic Bold"/>
            </a:endParaRPr>
          </a:p>
          <a:p>
            <a:pPr marL="514350" indent="-514350"/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3000" dirty="0" smtClean="0">
                <a:latin typeface="GFS Neohellenic Bold"/>
              </a:rPr>
              <a:t>3) </a:t>
            </a:r>
            <a:r>
              <a:rPr lang="de-DE" sz="3000" dirty="0" err="1" smtClean="0">
                <a:latin typeface="GFS Neohellenic Bold"/>
              </a:rPr>
              <a:t>Inference</a:t>
            </a:r>
            <a:endParaRPr lang="de-DE" sz="3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Observation </a:t>
            </a:r>
            <a:r>
              <a:rPr lang="de-DE" sz="2000" dirty="0" err="1" smtClean="0">
                <a:latin typeface="GFS Neohellenic Bold"/>
              </a:rPr>
              <a:t>likelihood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Local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optimization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Particle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Based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optimization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endParaRPr lang="de-DE" sz="3000" dirty="0" smtClean="0">
              <a:latin typeface="GFS Neohellenic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06500" y="2501900"/>
            <a:ext cx="2032000" cy="3683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/>
          <p:cNvSpPr/>
          <p:nvPr/>
        </p:nvSpPr>
        <p:spPr>
          <a:xfrm flipH="1">
            <a:off x="3379797" y="3108026"/>
            <a:ext cx="342198" cy="347241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Articulation</a:t>
            </a:r>
            <a:endParaRPr lang="de-DE" dirty="0"/>
          </a:p>
        </p:txBody>
      </p:sp>
      <p:sp>
        <p:nvSpPr>
          <p:cNvPr id="5" name="Cube 4"/>
          <p:cNvSpPr/>
          <p:nvPr/>
        </p:nvSpPr>
        <p:spPr>
          <a:xfrm>
            <a:off x="3620346" y="2923529"/>
            <a:ext cx="2233914" cy="636608"/>
          </a:xfrm>
          <a:prstGeom prst="cub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7" name="Group 6"/>
          <p:cNvGrpSpPr/>
          <p:nvPr/>
        </p:nvGrpSpPr>
        <p:grpSpPr>
          <a:xfrm>
            <a:off x="313805" y="2655952"/>
            <a:ext cx="1882442" cy="1808369"/>
            <a:chOff x="518072" y="1352651"/>
            <a:chExt cx="1103393" cy="819530"/>
          </a:xfrm>
        </p:grpSpPr>
        <p:cxnSp>
          <p:nvCxnSpPr>
            <p:cNvPr id="8" name="Straight Arrow Connector 7"/>
            <p:cNvCxnSpPr/>
            <p:nvPr/>
          </p:nvCxnSpPr>
          <p:spPr>
            <a:xfrm flipV="1">
              <a:off x="1018572" y="1352651"/>
              <a:ext cx="0" cy="597517"/>
            </a:xfrm>
            <a:prstGeom prst="straightConnector1">
              <a:avLst/>
            </a:prstGeom>
            <a:ln w="38100">
              <a:solidFill>
                <a:srgbClr val="3076C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1018572" y="1950168"/>
              <a:ext cx="602893" cy="69612"/>
            </a:xfrm>
            <a:prstGeom prst="straightConnector1">
              <a:avLst/>
            </a:prstGeom>
            <a:ln w="38100">
              <a:solidFill>
                <a:srgbClr val="00FF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H="1">
              <a:off x="518072" y="1950168"/>
              <a:ext cx="500500" cy="22201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580310" y="2852534"/>
            <a:ext cx="4851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S</a:t>
            </a:r>
          </a:p>
        </p:txBody>
      </p:sp>
      <p:sp>
        <p:nvSpPr>
          <p:cNvPr id="13" name="Oval 12"/>
          <p:cNvSpPr/>
          <p:nvPr/>
        </p:nvSpPr>
        <p:spPr>
          <a:xfrm flipH="1">
            <a:off x="5741036" y="3064014"/>
            <a:ext cx="342198" cy="347241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Cube 5"/>
          <p:cNvSpPr/>
          <p:nvPr/>
        </p:nvSpPr>
        <p:spPr>
          <a:xfrm>
            <a:off x="6006660" y="2923529"/>
            <a:ext cx="2233914" cy="636608"/>
          </a:xfrm>
          <a:prstGeom prst="cub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oup 13"/>
          <p:cNvGrpSpPr/>
          <p:nvPr/>
        </p:nvGrpSpPr>
        <p:grpSpPr>
          <a:xfrm>
            <a:off x="7361621" y="2444674"/>
            <a:ext cx="751628" cy="698077"/>
            <a:chOff x="518072" y="1352651"/>
            <a:chExt cx="1103393" cy="819530"/>
          </a:xfrm>
        </p:grpSpPr>
        <p:cxnSp>
          <p:nvCxnSpPr>
            <p:cNvPr id="15" name="Straight Arrow Connector 14"/>
            <p:cNvCxnSpPr/>
            <p:nvPr/>
          </p:nvCxnSpPr>
          <p:spPr>
            <a:xfrm flipV="1">
              <a:off x="1018572" y="1352651"/>
              <a:ext cx="0" cy="597517"/>
            </a:xfrm>
            <a:prstGeom prst="straightConnector1">
              <a:avLst/>
            </a:prstGeom>
            <a:ln w="38100">
              <a:solidFill>
                <a:srgbClr val="3076C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1018572" y="1950168"/>
              <a:ext cx="602893" cy="69612"/>
            </a:xfrm>
            <a:prstGeom prst="straightConnector1">
              <a:avLst/>
            </a:prstGeom>
            <a:ln w="38100">
              <a:solidFill>
                <a:srgbClr val="00FF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H="1">
              <a:off x="518072" y="1950168"/>
              <a:ext cx="500500" cy="22201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7829885" y="1909063"/>
            <a:ext cx="4851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B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3087065" y="3388105"/>
            <a:ext cx="426164" cy="4716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5428096" y="3327824"/>
            <a:ext cx="426164" cy="5319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 flipH="1">
            <a:off x="8104200" y="3012936"/>
            <a:ext cx="495358" cy="442331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Box 25"/>
          <p:cNvSpPr txBox="1"/>
          <p:nvPr/>
        </p:nvSpPr>
        <p:spPr>
          <a:xfrm>
            <a:off x="695032" y="4907666"/>
            <a:ext cx="4687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In a </a:t>
            </a:r>
            <a:r>
              <a:rPr lang="de-DE" sz="3000" dirty="0" err="1" smtClean="0">
                <a:latin typeface="GFS Neohellenic Bold"/>
              </a:rPr>
              <a:t>rest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position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have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27" name="Picture 2" descr="http://latex.codecogs.com/png.latex?\LARGE%20\dpi%7b200%7d%20\xi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229" y="3859767"/>
            <a:ext cx="381000" cy="495301"/>
          </a:xfrm>
          <a:prstGeom prst="rect">
            <a:avLst/>
          </a:prstGeom>
          <a:noFill/>
        </p:spPr>
      </p:pic>
      <p:pic>
        <p:nvPicPr>
          <p:cNvPr id="47108" name="Picture 4" descr="http://latex.codecogs.com/png.latex?\LARGE%20\dpi%7b200%7d%20\xi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8071" y="3887189"/>
            <a:ext cx="400050" cy="495301"/>
          </a:xfrm>
          <a:prstGeom prst="rect">
            <a:avLst/>
          </a:prstGeom>
          <a:noFill/>
        </p:spPr>
      </p:pic>
      <p:pic>
        <p:nvPicPr>
          <p:cNvPr id="47110" name="Picture 6" descr="http://latex.codecogs.com/png.latex?\LARGE%20\dpi%7b200%7d%20\mathbf%7bp%7d_s(0)%20=%20\mathbf%7bG%7d_%7bsb%7d\mathbf%7bp%7d_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8658" y="5644326"/>
            <a:ext cx="3181350" cy="552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/>
          <p:cNvSpPr/>
          <p:nvPr/>
        </p:nvSpPr>
        <p:spPr>
          <a:xfrm flipH="1">
            <a:off x="3379797" y="3108026"/>
            <a:ext cx="342198" cy="347241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Articulation</a:t>
            </a:r>
            <a:endParaRPr lang="de-DE" dirty="0"/>
          </a:p>
        </p:txBody>
      </p:sp>
      <p:sp>
        <p:nvSpPr>
          <p:cNvPr id="5" name="Cube 4"/>
          <p:cNvSpPr/>
          <p:nvPr/>
        </p:nvSpPr>
        <p:spPr>
          <a:xfrm>
            <a:off x="3620346" y="2923529"/>
            <a:ext cx="2233914" cy="636608"/>
          </a:xfrm>
          <a:prstGeom prst="cub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" name="Group 6"/>
          <p:cNvGrpSpPr/>
          <p:nvPr/>
        </p:nvGrpSpPr>
        <p:grpSpPr>
          <a:xfrm>
            <a:off x="313805" y="2655952"/>
            <a:ext cx="1882442" cy="1808369"/>
            <a:chOff x="518072" y="1352651"/>
            <a:chExt cx="1103393" cy="819530"/>
          </a:xfrm>
        </p:grpSpPr>
        <p:cxnSp>
          <p:nvCxnSpPr>
            <p:cNvPr id="8" name="Straight Arrow Connector 7"/>
            <p:cNvCxnSpPr/>
            <p:nvPr/>
          </p:nvCxnSpPr>
          <p:spPr>
            <a:xfrm flipV="1">
              <a:off x="1018572" y="1352651"/>
              <a:ext cx="0" cy="597517"/>
            </a:xfrm>
            <a:prstGeom prst="straightConnector1">
              <a:avLst/>
            </a:prstGeom>
            <a:ln w="38100">
              <a:solidFill>
                <a:srgbClr val="3076C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1018572" y="1950168"/>
              <a:ext cx="602893" cy="69612"/>
            </a:xfrm>
            <a:prstGeom prst="straightConnector1">
              <a:avLst/>
            </a:prstGeom>
            <a:ln w="38100">
              <a:solidFill>
                <a:srgbClr val="00FF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H="1">
              <a:off x="518072" y="1950168"/>
              <a:ext cx="500500" cy="22201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580310" y="2852534"/>
            <a:ext cx="4851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S</a:t>
            </a:r>
          </a:p>
        </p:txBody>
      </p:sp>
      <p:sp>
        <p:nvSpPr>
          <p:cNvPr id="13" name="Oval 12"/>
          <p:cNvSpPr/>
          <p:nvPr/>
        </p:nvSpPr>
        <p:spPr>
          <a:xfrm flipH="1">
            <a:off x="5741036" y="3064014"/>
            <a:ext cx="342198" cy="347241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3087065" y="3388105"/>
            <a:ext cx="426164" cy="4716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5428096" y="3327824"/>
            <a:ext cx="426164" cy="5319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 rot="20176224">
            <a:off x="5678026" y="1352270"/>
            <a:ext cx="2592898" cy="1651074"/>
            <a:chOff x="6006660" y="1909063"/>
            <a:chExt cx="2592898" cy="1651074"/>
          </a:xfrm>
        </p:grpSpPr>
        <p:sp>
          <p:nvSpPr>
            <p:cNvPr id="6" name="Cube 5"/>
            <p:cNvSpPr/>
            <p:nvPr/>
          </p:nvSpPr>
          <p:spPr>
            <a:xfrm>
              <a:off x="6006660" y="2923529"/>
              <a:ext cx="2233914" cy="636608"/>
            </a:xfrm>
            <a:prstGeom prst="cub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4" name="Group 13"/>
            <p:cNvGrpSpPr/>
            <p:nvPr/>
          </p:nvGrpSpPr>
          <p:grpSpPr>
            <a:xfrm>
              <a:off x="7361621" y="2444674"/>
              <a:ext cx="751628" cy="698077"/>
              <a:chOff x="518072" y="1352651"/>
              <a:chExt cx="1103393" cy="819530"/>
            </a:xfrm>
          </p:grpSpPr>
          <p:cxnSp>
            <p:nvCxnSpPr>
              <p:cNvPr id="15" name="Straight Arrow Connector 14"/>
              <p:cNvCxnSpPr/>
              <p:nvPr/>
            </p:nvCxnSpPr>
            <p:spPr>
              <a:xfrm flipV="1">
                <a:off x="1018572" y="1352651"/>
                <a:ext cx="0" cy="597517"/>
              </a:xfrm>
              <a:prstGeom prst="straightConnector1">
                <a:avLst/>
              </a:prstGeom>
              <a:ln w="38100">
                <a:solidFill>
                  <a:srgbClr val="3076C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/>
              <p:cNvCxnSpPr/>
              <p:nvPr/>
            </p:nvCxnSpPr>
            <p:spPr>
              <a:xfrm>
                <a:off x="1018572" y="1950168"/>
                <a:ext cx="602893" cy="69612"/>
              </a:xfrm>
              <a:prstGeom prst="straightConnector1">
                <a:avLst/>
              </a:prstGeom>
              <a:ln w="38100">
                <a:solidFill>
                  <a:srgbClr val="00FF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/>
              <p:nvPr/>
            </p:nvCxnSpPr>
            <p:spPr>
              <a:xfrm flipH="1">
                <a:off x="518072" y="1950168"/>
                <a:ext cx="500500" cy="222013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TextBox 17"/>
            <p:cNvSpPr txBox="1"/>
            <p:nvPr/>
          </p:nvSpPr>
          <p:spPr>
            <a:xfrm>
              <a:off x="7829885" y="1909063"/>
              <a:ext cx="4851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000" dirty="0" smtClean="0">
                  <a:latin typeface="GFS Neohellenic Bold"/>
                </a:rPr>
                <a:t>B</a:t>
              </a:r>
            </a:p>
          </p:txBody>
        </p:sp>
        <p:sp>
          <p:nvSpPr>
            <p:cNvPr id="24" name="Oval 23"/>
            <p:cNvSpPr/>
            <p:nvPr/>
          </p:nvSpPr>
          <p:spPr>
            <a:xfrm flipH="1">
              <a:off x="8104200" y="3012936"/>
              <a:ext cx="495358" cy="442331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7" name="Picture 2" descr="http://latex.codecogs.com/png.latex?\LARGE%20\dpi%7b200%7d%20\xi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229" y="3859767"/>
            <a:ext cx="381000" cy="495301"/>
          </a:xfrm>
          <a:prstGeom prst="rect">
            <a:avLst/>
          </a:prstGeom>
          <a:noFill/>
        </p:spPr>
      </p:pic>
      <p:pic>
        <p:nvPicPr>
          <p:cNvPr id="47108" name="Picture 4" descr="http://latex.codecogs.com/png.latex?\LARGE%20\dpi%7b200%7d%20\xi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8071" y="3887189"/>
            <a:ext cx="400050" cy="495301"/>
          </a:xfrm>
          <a:prstGeom prst="rect">
            <a:avLst/>
          </a:prstGeom>
          <a:noFill/>
        </p:spPr>
      </p:pic>
      <p:cxnSp>
        <p:nvCxnSpPr>
          <p:cNvPr id="29" name="Straight Connector 28"/>
          <p:cNvCxnSpPr/>
          <p:nvPr/>
        </p:nvCxnSpPr>
        <p:spPr>
          <a:xfrm>
            <a:off x="5854260" y="3560137"/>
            <a:ext cx="2884626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5854260" y="2271865"/>
            <a:ext cx="2884626" cy="128827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Freeform 38"/>
          <p:cNvSpPr/>
          <p:nvPr/>
        </p:nvSpPr>
        <p:spPr>
          <a:xfrm>
            <a:off x="7651749" y="2852534"/>
            <a:ext cx="279602" cy="643020"/>
          </a:xfrm>
          <a:custGeom>
            <a:avLst/>
            <a:gdLst>
              <a:gd name="connsiteX0" fmla="*/ 23149 w 279721"/>
              <a:gd name="connsiteY0" fmla="*/ 844951 h 844951"/>
              <a:gd name="connsiteX1" fmla="*/ 219919 w 279721"/>
              <a:gd name="connsiteY1" fmla="*/ 613458 h 844951"/>
              <a:gd name="connsiteX2" fmla="*/ 243068 w 279721"/>
              <a:gd name="connsiteY2" fmla="*/ 289367 h 844951"/>
              <a:gd name="connsiteX3" fmla="*/ 0 w 279721"/>
              <a:gd name="connsiteY3" fmla="*/ 0 h 844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721" h="844951">
                <a:moveTo>
                  <a:pt x="23149" y="844951"/>
                </a:moveTo>
                <a:cubicBezTo>
                  <a:pt x="103207" y="775503"/>
                  <a:pt x="183266" y="706055"/>
                  <a:pt x="219919" y="613458"/>
                </a:cubicBezTo>
                <a:cubicBezTo>
                  <a:pt x="256572" y="520861"/>
                  <a:pt x="279721" y="391610"/>
                  <a:pt x="243068" y="289367"/>
                </a:cubicBezTo>
                <a:cubicBezTo>
                  <a:pt x="206415" y="187124"/>
                  <a:pt x="103207" y="93562"/>
                  <a:pt x="0" y="0"/>
                </a:cubicBezTo>
              </a:path>
            </a:pathLst>
          </a:cu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/>
          <p:cNvSpPr/>
          <p:nvPr/>
        </p:nvSpPr>
        <p:spPr>
          <a:xfrm flipH="1">
            <a:off x="3379797" y="3108026"/>
            <a:ext cx="342198" cy="347241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Articulation</a:t>
            </a:r>
            <a:endParaRPr lang="de-DE" dirty="0"/>
          </a:p>
        </p:txBody>
      </p:sp>
      <p:grpSp>
        <p:nvGrpSpPr>
          <p:cNvPr id="3" name="Group 6"/>
          <p:cNvGrpSpPr/>
          <p:nvPr/>
        </p:nvGrpSpPr>
        <p:grpSpPr>
          <a:xfrm>
            <a:off x="313805" y="2655952"/>
            <a:ext cx="1882442" cy="1808369"/>
            <a:chOff x="518072" y="1352651"/>
            <a:chExt cx="1103393" cy="819530"/>
          </a:xfrm>
        </p:grpSpPr>
        <p:cxnSp>
          <p:nvCxnSpPr>
            <p:cNvPr id="8" name="Straight Arrow Connector 7"/>
            <p:cNvCxnSpPr/>
            <p:nvPr/>
          </p:nvCxnSpPr>
          <p:spPr>
            <a:xfrm flipV="1">
              <a:off x="1018572" y="1352651"/>
              <a:ext cx="0" cy="597517"/>
            </a:xfrm>
            <a:prstGeom prst="straightConnector1">
              <a:avLst/>
            </a:prstGeom>
            <a:ln w="38100">
              <a:solidFill>
                <a:srgbClr val="3076C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1018572" y="1950168"/>
              <a:ext cx="602893" cy="69612"/>
            </a:xfrm>
            <a:prstGeom prst="straightConnector1">
              <a:avLst/>
            </a:prstGeom>
            <a:ln w="38100">
              <a:solidFill>
                <a:srgbClr val="00FF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H="1">
              <a:off x="518072" y="1950168"/>
              <a:ext cx="500500" cy="22201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580310" y="2852534"/>
            <a:ext cx="4851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S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3087065" y="3388105"/>
            <a:ext cx="426164" cy="4716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7" name="Picture 2" descr="http://latex.codecogs.com/png.latex?\LARGE%20\dpi%7b200%7d%20\xi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229" y="3859767"/>
            <a:ext cx="381000" cy="495301"/>
          </a:xfrm>
          <a:prstGeom prst="rect">
            <a:avLst/>
          </a:prstGeom>
          <a:noFill/>
        </p:spPr>
      </p:pic>
      <p:grpSp>
        <p:nvGrpSpPr>
          <p:cNvPr id="25" name="Group 24"/>
          <p:cNvGrpSpPr/>
          <p:nvPr/>
        </p:nvGrpSpPr>
        <p:grpSpPr>
          <a:xfrm rot="20927639">
            <a:off x="3536549" y="901517"/>
            <a:ext cx="4650578" cy="3064339"/>
            <a:chOff x="3620346" y="1352270"/>
            <a:chExt cx="4650578" cy="3064339"/>
          </a:xfrm>
        </p:grpSpPr>
        <p:sp>
          <p:nvSpPr>
            <p:cNvPr id="5" name="Cube 4"/>
            <p:cNvSpPr/>
            <p:nvPr/>
          </p:nvSpPr>
          <p:spPr>
            <a:xfrm>
              <a:off x="3620346" y="2923529"/>
              <a:ext cx="2233914" cy="636608"/>
            </a:xfrm>
            <a:prstGeom prst="cub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Oval 12"/>
            <p:cNvSpPr/>
            <p:nvPr/>
          </p:nvSpPr>
          <p:spPr>
            <a:xfrm flipH="1">
              <a:off x="5741036" y="3064014"/>
              <a:ext cx="342198" cy="347241"/>
            </a:xfrm>
            <a:prstGeom prst="ellipse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 flipH="1">
              <a:off x="5428096" y="3327824"/>
              <a:ext cx="426164" cy="53194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4" name="Group 24"/>
            <p:cNvGrpSpPr/>
            <p:nvPr/>
          </p:nvGrpSpPr>
          <p:grpSpPr>
            <a:xfrm rot="20176224">
              <a:off x="5678026" y="1352270"/>
              <a:ext cx="2592898" cy="1651074"/>
              <a:chOff x="6006660" y="1909063"/>
              <a:chExt cx="2592898" cy="1651074"/>
            </a:xfrm>
          </p:grpSpPr>
          <p:sp>
            <p:nvSpPr>
              <p:cNvPr id="6" name="Cube 5"/>
              <p:cNvSpPr/>
              <p:nvPr/>
            </p:nvSpPr>
            <p:spPr>
              <a:xfrm>
                <a:off x="6006660" y="2923529"/>
                <a:ext cx="2233914" cy="636608"/>
              </a:xfrm>
              <a:prstGeom prst="cub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7" name="Group 13"/>
              <p:cNvGrpSpPr/>
              <p:nvPr/>
            </p:nvGrpSpPr>
            <p:grpSpPr>
              <a:xfrm>
                <a:off x="7361621" y="2444674"/>
                <a:ext cx="751628" cy="698077"/>
                <a:chOff x="518072" y="1352651"/>
                <a:chExt cx="1103393" cy="819530"/>
              </a:xfrm>
            </p:grpSpPr>
            <p:cxnSp>
              <p:nvCxnSpPr>
                <p:cNvPr id="15" name="Straight Arrow Connector 14"/>
                <p:cNvCxnSpPr/>
                <p:nvPr/>
              </p:nvCxnSpPr>
              <p:spPr>
                <a:xfrm flipV="1">
                  <a:off x="1018572" y="1352651"/>
                  <a:ext cx="0" cy="597517"/>
                </a:xfrm>
                <a:prstGeom prst="straightConnector1">
                  <a:avLst/>
                </a:prstGeom>
                <a:ln w="38100">
                  <a:solidFill>
                    <a:srgbClr val="3076CF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Arrow Connector 15"/>
                <p:cNvCxnSpPr/>
                <p:nvPr/>
              </p:nvCxnSpPr>
              <p:spPr>
                <a:xfrm>
                  <a:off x="1018572" y="1950168"/>
                  <a:ext cx="602893" cy="69612"/>
                </a:xfrm>
                <a:prstGeom prst="straightConnector1">
                  <a:avLst/>
                </a:prstGeom>
                <a:ln w="38100">
                  <a:solidFill>
                    <a:srgbClr val="00FF00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Arrow Connector 16"/>
                <p:cNvCxnSpPr/>
                <p:nvPr/>
              </p:nvCxnSpPr>
              <p:spPr>
                <a:xfrm flipH="1">
                  <a:off x="518072" y="1950168"/>
                  <a:ext cx="500500" cy="222013"/>
                </a:xfrm>
                <a:prstGeom prst="straightConnector1">
                  <a:avLst/>
                </a:prstGeom>
                <a:ln w="38100">
                  <a:solidFill>
                    <a:srgbClr val="FF0000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TextBox 17"/>
              <p:cNvSpPr txBox="1"/>
              <p:nvPr/>
            </p:nvSpPr>
            <p:spPr>
              <a:xfrm>
                <a:off x="7829885" y="1909063"/>
                <a:ext cx="48512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3000" dirty="0" smtClean="0">
                    <a:latin typeface="GFS Neohellenic Bold"/>
                  </a:rPr>
                  <a:t>B</a:t>
                </a:r>
              </a:p>
            </p:txBody>
          </p:sp>
          <p:sp>
            <p:nvSpPr>
              <p:cNvPr id="24" name="Oval 23"/>
              <p:cNvSpPr/>
              <p:nvPr/>
            </p:nvSpPr>
            <p:spPr>
              <a:xfrm flipH="1">
                <a:off x="8104200" y="3012936"/>
                <a:ext cx="495358" cy="442331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47108" name="Picture 4" descr="http://latex.codecogs.com/png.latex?\LARGE%20\dpi%7b200%7d%20\xi_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58322">
              <a:off x="5104841" y="3921308"/>
              <a:ext cx="400050" cy="495301"/>
            </a:xfrm>
            <a:prstGeom prst="rect">
              <a:avLst/>
            </a:prstGeom>
            <a:noFill/>
          </p:spPr>
        </p:pic>
      </p:grpSp>
      <p:cxnSp>
        <p:nvCxnSpPr>
          <p:cNvPr id="28" name="Straight Connector 27"/>
          <p:cNvCxnSpPr/>
          <p:nvPr/>
        </p:nvCxnSpPr>
        <p:spPr>
          <a:xfrm>
            <a:off x="3721995" y="3560137"/>
            <a:ext cx="4935868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3721995" y="2583096"/>
            <a:ext cx="4935868" cy="96529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5961748" y="1074155"/>
            <a:ext cx="2869736" cy="20338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Freeform 35"/>
          <p:cNvSpPr/>
          <p:nvPr/>
        </p:nvSpPr>
        <p:spPr>
          <a:xfrm rot="20542217">
            <a:off x="7828566" y="1960243"/>
            <a:ext cx="168286" cy="710850"/>
          </a:xfrm>
          <a:custGeom>
            <a:avLst/>
            <a:gdLst>
              <a:gd name="connsiteX0" fmla="*/ 23149 w 279721"/>
              <a:gd name="connsiteY0" fmla="*/ 844951 h 844951"/>
              <a:gd name="connsiteX1" fmla="*/ 219919 w 279721"/>
              <a:gd name="connsiteY1" fmla="*/ 613458 h 844951"/>
              <a:gd name="connsiteX2" fmla="*/ 243068 w 279721"/>
              <a:gd name="connsiteY2" fmla="*/ 289367 h 844951"/>
              <a:gd name="connsiteX3" fmla="*/ 0 w 279721"/>
              <a:gd name="connsiteY3" fmla="*/ 0 h 844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721" h="844951">
                <a:moveTo>
                  <a:pt x="23149" y="844951"/>
                </a:moveTo>
                <a:cubicBezTo>
                  <a:pt x="103207" y="775503"/>
                  <a:pt x="183266" y="706055"/>
                  <a:pt x="219919" y="613458"/>
                </a:cubicBezTo>
                <a:cubicBezTo>
                  <a:pt x="256572" y="520861"/>
                  <a:pt x="279721" y="391610"/>
                  <a:pt x="243068" y="289367"/>
                </a:cubicBezTo>
                <a:cubicBezTo>
                  <a:pt x="206415" y="187124"/>
                  <a:pt x="103207" y="93562"/>
                  <a:pt x="0" y="0"/>
                </a:cubicBezTo>
              </a:path>
            </a:pathLst>
          </a:cu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Freeform 36"/>
          <p:cNvSpPr/>
          <p:nvPr/>
        </p:nvSpPr>
        <p:spPr>
          <a:xfrm rot="20542217">
            <a:off x="7793130" y="2828752"/>
            <a:ext cx="168286" cy="710850"/>
          </a:xfrm>
          <a:custGeom>
            <a:avLst/>
            <a:gdLst>
              <a:gd name="connsiteX0" fmla="*/ 23149 w 279721"/>
              <a:gd name="connsiteY0" fmla="*/ 844951 h 844951"/>
              <a:gd name="connsiteX1" fmla="*/ 219919 w 279721"/>
              <a:gd name="connsiteY1" fmla="*/ 613458 h 844951"/>
              <a:gd name="connsiteX2" fmla="*/ 243068 w 279721"/>
              <a:gd name="connsiteY2" fmla="*/ 289367 h 844951"/>
              <a:gd name="connsiteX3" fmla="*/ 0 w 279721"/>
              <a:gd name="connsiteY3" fmla="*/ 0 h 844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721" h="844951">
                <a:moveTo>
                  <a:pt x="23149" y="844951"/>
                </a:moveTo>
                <a:cubicBezTo>
                  <a:pt x="103207" y="775503"/>
                  <a:pt x="183266" y="706055"/>
                  <a:pt x="219919" y="613458"/>
                </a:cubicBezTo>
                <a:cubicBezTo>
                  <a:pt x="256572" y="520861"/>
                  <a:pt x="279721" y="391610"/>
                  <a:pt x="243068" y="289367"/>
                </a:cubicBezTo>
                <a:cubicBezTo>
                  <a:pt x="206415" y="187124"/>
                  <a:pt x="103207" y="93562"/>
                  <a:pt x="0" y="0"/>
                </a:cubicBezTo>
              </a:path>
            </a:pathLst>
          </a:cu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2226" name="Picture 2" descr="http://latex.codecogs.com/png.latex?\LARGE%20\dpi%7b200%7d%20\theta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09256" y="3024270"/>
            <a:ext cx="381000" cy="466726"/>
          </a:xfrm>
          <a:prstGeom prst="rect">
            <a:avLst/>
          </a:prstGeom>
          <a:noFill/>
        </p:spPr>
      </p:pic>
      <p:pic>
        <p:nvPicPr>
          <p:cNvPr id="52228" name="Picture 4" descr="http://latex.codecogs.com/png.latex?\LARGE%20\dpi%7b200%7d%20\theta_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90206" y="1951452"/>
            <a:ext cx="400050" cy="466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/>
          <p:cNvSpPr/>
          <p:nvPr/>
        </p:nvSpPr>
        <p:spPr>
          <a:xfrm flipH="1">
            <a:off x="3379797" y="3108026"/>
            <a:ext cx="342198" cy="347241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Articulation</a:t>
            </a:r>
            <a:endParaRPr lang="de-DE" dirty="0"/>
          </a:p>
        </p:txBody>
      </p:sp>
      <p:grpSp>
        <p:nvGrpSpPr>
          <p:cNvPr id="3" name="Group 6"/>
          <p:cNvGrpSpPr/>
          <p:nvPr/>
        </p:nvGrpSpPr>
        <p:grpSpPr>
          <a:xfrm>
            <a:off x="313805" y="2655952"/>
            <a:ext cx="1882442" cy="1808369"/>
            <a:chOff x="518072" y="1352651"/>
            <a:chExt cx="1103393" cy="819530"/>
          </a:xfrm>
        </p:grpSpPr>
        <p:cxnSp>
          <p:nvCxnSpPr>
            <p:cNvPr id="8" name="Straight Arrow Connector 7"/>
            <p:cNvCxnSpPr/>
            <p:nvPr/>
          </p:nvCxnSpPr>
          <p:spPr>
            <a:xfrm flipV="1">
              <a:off x="1018572" y="1352651"/>
              <a:ext cx="0" cy="597517"/>
            </a:xfrm>
            <a:prstGeom prst="straightConnector1">
              <a:avLst/>
            </a:prstGeom>
            <a:ln w="38100">
              <a:solidFill>
                <a:srgbClr val="3076C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1018572" y="1950168"/>
              <a:ext cx="602893" cy="69612"/>
            </a:xfrm>
            <a:prstGeom prst="straightConnector1">
              <a:avLst/>
            </a:prstGeom>
            <a:ln w="38100">
              <a:solidFill>
                <a:srgbClr val="00FF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H="1">
              <a:off x="518072" y="1950168"/>
              <a:ext cx="500500" cy="22201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580310" y="2852534"/>
            <a:ext cx="4851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S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3087065" y="3388105"/>
            <a:ext cx="426164" cy="4716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97" y="5772858"/>
            <a:ext cx="71913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533497" y="4757195"/>
            <a:ext cx="62001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The </a:t>
            </a:r>
            <a:r>
              <a:rPr lang="de-DE" sz="3000" dirty="0" err="1" smtClean="0">
                <a:latin typeface="GFS Neohellenic Bold"/>
              </a:rPr>
              <a:t>coordinates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point</a:t>
            </a:r>
            <a:r>
              <a:rPr lang="de-DE" sz="3000" dirty="0" smtClean="0">
                <a:latin typeface="GFS Neohellenic Bold"/>
              </a:rPr>
              <a:t> in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spatial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frame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27" name="Picture 2" descr="http://latex.codecogs.com/png.latex?\LARGE%20\dpi%7b200%7d%20\xi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229" y="3859767"/>
            <a:ext cx="381000" cy="495301"/>
          </a:xfrm>
          <a:prstGeom prst="rect">
            <a:avLst/>
          </a:prstGeom>
          <a:noFill/>
        </p:spPr>
      </p:pic>
      <p:grpSp>
        <p:nvGrpSpPr>
          <p:cNvPr id="4" name="Group 24"/>
          <p:cNvGrpSpPr/>
          <p:nvPr/>
        </p:nvGrpSpPr>
        <p:grpSpPr>
          <a:xfrm rot="20927639">
            <a:off x="3536549" y="901517"/>
            <a:ext cx="4650578" cy="3064339"/>
            <a:chOff x="3620346" y="1352270"/>
            <a:chExt cx="4650578" cy="3064339"/>
          </a:xfrm>
        </p:grpSpPr>
        <p:sp>
          <p:nvSpPr>
            <p:cNvPr id="5" name="Cube 4"/>
            <p:cNvSpPr/>
            <p:nvPr/>
          </p:nvSpPr>
          <p:spPr>
            <a:xfrm>
              <a:off x="3620346" y="2923529"/>
              <a:ext cx="2233914" cy="636608"/>
            </a:xfrm>
            <a:prstGeom prst="cub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Oval 12"/>
            <p:cNvSpPr/>
            <p:nvPr/>
          </p:nvSpPr>
          <p:spPr>
            <a:xfrm flipH="1">
              <a:off x="5741036" y="3064014"/>
              <a:ext cx="342198" cy="347241"/>
            </a:xfrm>
            <a:prstGeom prst="ellipse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 flipH="1">
              <a:off x="5428096" y="3327824"/>
              <a:ext cx="426164" cy="53194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7" name="Group 24"/>
            <p:cNvGrpSpPr/>
            <p:nvPr/>
          </p:nvGrpSpPr>
          <p:grpSpPr>
            <a:xfrm rot="20176224">
              <a:off x="5678026" y="1352270"/>
              <a:ext cx="2592898" cy="1651074"/>
              <a:chOff x="6006660" y="1909063"/>
              <a:chExt cx="2592898" cy="1651074"/>
            </a:xfrm>
          </p:grpSpPr>
          <p:sp>
            <p:nvSpPr>
              <p:cNvPr id="6" name="Cube 5"/>
              <p:cNvSpPr/>
              <p:nvPr/>
            </p:nvSpPr>
            <p:spPr>
              <a:xfrm>
                <a:off x="6006660" y="2923529"/>
                <a:ext cx="2233914" cy="636608"/>
              </a:xfrm>
              <a:prstGeom prst="cub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12" name="Group 13"/>
              <p:cNvGrpSpPr/>
              <p:nvPr/>
            </p:nvGrpSpPr>
            <p:grpSpPr>
              <a:xfrm>
                <a:off x="7361621" y="2444674"/>
                <a:ext cx="751628" cy="698077"/>
                <a:chOff x="518072" y="1352651"/>
                <a:chExt cx="1103393" cy="819530"/>
              </a:xfrm>
            </p:grpSpPr>
            <p:cxnSp>
              <p:nvCxnSpPr>
                <p:cNvPr id="15" name="Straight Arrow Connector 14"/>
                <p:cNvCxnSpPr/>
                <p:nvPr/>
              </p:nvCxnSpPr>
              <p:spPr>
                <a:xfrm flipV="1">
                  <a:off x="1018572" y="1352651"/>
                  <a:ext cx="0" cy="597517"/>
                </a:xfrm>
                <a:prstGeom prst="straightConnector1">
                  <a:avLst/>
                </a:prstGeom>
                <a:ln w="38100">
                  <a:solidFill>
                    <a:srgbClr val="3076CF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Arrow Connector 15"/>
                <p:cNvCxnSpPr/>
                <p:nvPr/>
              </p:nvCxnSpPr>
              <p:spPr>
                <a:xfrm>
                  <a:off x="1018572" y="1950168"/>
                  <a:ext cx="602893" cy="69612"/>
                </a:xfrm>
                <a:prstGeom prst="straightConnector1">
                  <a:avLst/>
                </a:prstGeom>
                <a:ln w="38100">
                  <a:solidFill>
                    <a:srgbClr val="00FF00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Arrow Connector 16"/>
                <p:cNvCxnSpPr/>
                <p:nvPr/>
              </p:nvCxnSpPr>
              <p:spPr>
                <a:xfrm flipH="1">
                  <a:off x="518072" y="1950168"/>
                  <a:ext cx="500500" cy="222013"/>
                </a:xfrm>
                <a:prstGeom prst="straightConnector1">
                  <a:avLst/>
                </a:prstGeom>
                <a:ln w="38100">
                  <a:solidFill>
                    <a:srgbClr val="FF0000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TextBox 17"/>
              <p:cNvSpPr txBox="1"/>
              <p:nvPr/>
            </p:nvSpPr>
            <p:spPr>
              <a:xfrm>
                <a:off x="7829885" y="1909063"/>
                <a:ext cx="48512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3000" dirty="0" smtClean="0">
                    <a:latin typeface="GFS Neohellenic Bold"/>
                  </a:rPr>
                  <a:t>B</a:t>
                </a:r>
              </a:p>
            </p:txBody>
          </p:sp>
          <p:sp>
            <p:nvSpPr>
              <p:cNvPr id="24" name="Oval 23"/>
              <p:cNvSpPr/>
              <p:nvPr/>
            </p:nvSpPr>
            <p:spPr>
              <a:xfrm flipH="1">
                <a:off x="8104200" y="3012936"/>
                <a:ext cx="495358" cy="442331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pic>
          <p:nvPicPr>
            <p:cNvPr id="47108" name="Picture 4" descr="http://latex.codecogs.com/png.latex?\LARGE%20\dpi%7b200%7d%20\xi_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858322">
              <a:off x="5104841" y="3921308"/>
              <a:ext cx="400050" cy="495301"/>
            </a:xfrm>
            <a:prstGeom prst="rect">
              <a:avLst/>
            </a:prstGeom>
            <a:noFill/>
          </p:spPr>
        </p:pic>
      </p:grpSp>
      <p:cxnSp>
        <p:nvCxnSpPr>
          <p:cNvPr id="28" name="Straight Connector 27"/>
          <p:cNvCxnSpPr/>
          <p:nvPr/>
        </p:nvCxnSpPr>
        <p:spPr>
          <a:xfrm>
            <a:off x="3721995" y="3560137"/>
            <a:ext cx="4935868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3721995" y="2583096"/>
            <a:ext cx="4935868" cy="96529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5961748" y="1074155"/>
            <a:ext cx="2869736" cy="20338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Freeform 35"/>
          <p:cNvSpPr/>
          <p:nvPr/>
        </p:nvSpPr>
        <p:spPr>
          <a:xfrm rot="20542217">
            <a:off x="7828566" y="1960243"/>
            <a:ext cx="168286" cy="710850"/>
          </a:xfrm>
          <a:custGeom>
            <a:avLst/>
            <a:gdLst>
              <a:gd name="connsiteX0" fmla="*/ 23149 w 279721"/>
              <a:gd name="connsiteY0" fmla="*/ 844951 h 844951"/>
              <a:gd name="connsiteX1" fmla="*/ 219919 w 279721"/>
              <a:gd name="connsiteY1" fmla="*/ 613458 h 844951"/>
              <a:gd name="connsiteX2" fmla="*/ 243068 w 279721"/>
              <a:gd name="connsiteY2" fmla="*/ 289367 h 844951"/>
              <a:gd name="connsiteX3" fmla="*/ 0 w 279721"/>
              <a:gd name="connsiteY3" fmla="*/ 0 h 844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721" h="844951">
                <a:moveTo>
                  <a:pt x="23149" y="844951"/>
                </a:moveTo>
                <a:cubicBezTo>
                  <a:pt x="103207" y="775503"/>
                  <a:pt x="183266" y="706055"/>
                  <a:pt x="219919" y="613458"/>
                </a:cubicBezTo>
                <a:cubicBezTo>
                  <a:pt x="256572" y="520861"/>
                  <a:pt x="279721" y="391610"/>
                  <a:pt x="243068" y="289367"/>
                </a:cubicBezTo>
                <a:cubicBezTo>
                  <a:pt x="206415" y="187124"/>
                  <a:pt x="103207" y="93562"/>
                  <a:pt x="0" y="0"/>
                </a:cubicBezTo>
              </a:path>
            </a:pathLst>
          </a:cu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Freeform 36"/>
          <p:cNvSpPr/>
          <p:nvPr/>
        </p:nvSpPr>
        <p:spPr>
          <a:xfrm rot="20542217">
            <a:off x="7793130" y="2828752"/>
            <a:ext cx="168286" cy="710850"/>
          </a:xfrm>
          <a:custGeom>
            <a:avLst/>
            <a:gdLst>
              <a:gd name="connsiteX0" fmla="*/ 23149 w 279721"/>
              <a:gd name="connsiteY0" fmla="*/ 844951 h 844951"/>
              <a:gd name="connsiteX1" fmla="*/ 219919 w 279721"/>
              <a:gd name="connsiteY1" fmla="*/ 613458 h 844951"/>
              <a:gd name="connsiteX2" fmla="*/ 243068 w 279721"/>
              <a:gd name="connsiteY2" fmla="*/ 289367 h 844951"/>
              <a:gd name="connsiteX3" fmla="*/ 0 w 279721"/>
              <a:gd name="connsiteY3" fmla="*/ 0 h 844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721" h="844951">
                <a:moveTo>
                  <a:pt x="23149" y="844951"/>
                </a:moveTo>
                <a:cubicBezTo>
                  <a:pt x="103207" y="775503"/>
                  <a:pt x="183266" y="706055"/>
                  <a:pt x="219919" y="613458"/>
                </a:cubicBezTo>
                <a:cubicBezTo>
                  <a:pt x="256572" y="520861"/>
                  <a:pt x="279721" y="391610"/>
                  <a:pt x="243068" y="289367"/>
                </a:cubicBezTo>
                <a:cubicBezTo>
                  <a:pt x="206415" y="187124"/>
                  <a:pt x="103207" y="93562"/>
                  <a:pt x="0" y="0"/>
                </a:cubicBezTo>
              </a:path>
            </a:pathLst>
          </a:cu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2226" name="Picture 2" descr="http://latex.codecogs.com/png.latex?\LARGE%20\dpi%7b200%7d%20\theta_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09256" y="3024270"/>
            <a:ext cx="381000" cy="466726"/>
          </a:xfrm>
          <a:prstGeom prst="rect">
            <a:avLst/>
          </a:prstGeom>
          <a:noFill/>
        </p:spPr>
      </p:pic>
      <p:pic>
        <p:nvPicPr>
          <p:cNvPr id="52228" name="Picture 4" descr="http://latex.codecogs.com/png.latex?\LARGE%20\dpi%7b200%7d%20\theta_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90206" y="1951452"/>
            <a:ext cx="400050" cy="466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Product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exponentials</a:t>
            </a:r>
            <a:endParaRPr lang="de-DE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263" y="1429696"/>
            <a:ext cx="7720314" cy="1327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19125" y="857320"/>
            <a:ext cx="69321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Product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exponentials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formula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9125" y="1574144"/>
            <a:ext cx="7529452" cy="981035"/>
          </a:xfrm>
          <a:prstGeom prst="rect">
            <a:avLst/>
          </a:prstGeom>
          <a:noFill/>
          <a:ln w="57150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Box 6"/>
          <p:cNvSpPr txBox="1"/>
          <p:nvPr/>
        </p:nvSpPr>
        <p:spPr>
          <a:xfrm>
            <a:off x="619125" y="2898723"/>
            <a:ext cx="77609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               </a:t>
            </a:r>
            <a:r>
              <a:rPr lang="de-DE" sz="3000" dirty="0" err="1" smtClean="0">
                <a:latin typeface="GFS Neohellenic Bold"/>
              </a:rPr>
              <a:t>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mapping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from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coordinate</a:t>
            </a:r>
            <a:r>
              <a:rPr lang="de-DE" sz="3000" dirty="0" smtClean="0">
                <a:latin typeface="GFS Neohellenic Bold"/>
              </a:rPr>
              <a:t> B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coordiante</a:t>
            </a:r>
            <a:r>
              <a:rPr lang="de-DE" sz="3000" dirty="0" smtClean="0">
                <a:latin typeface="GFS Neohellenic Bold"/>
              </a:rPr>
              <a:t> S</a:t>
            </a:r>
          </a:p>
          <a:p>
            <a:endParaRPr lang="de-DE" sz="3000" dirty="0" smtClean="0">
              <a:latin typeface="GFS Neohellenic Bold"/>
            </a:endParaRPr>
          </a:p>
          <a:p>
            <a:r>
              <a:rPr lang="de-DE" sz="3000" dirty="0" smtClean="0">
                <a:latin typeface="GFS Neohellenic Bold"/>
              </a:rPr>
              <a:t>BUT                  </a:t>
            </a:r>
            <a:r>
              <a:rPr lang="de-DE" sz="3000" dirty="0" smtClean="0">
                <a:solidFill>
                  <a:srgbClr val="FF0000"/>
                </a:solidFill>
                <a:latin typeface="GFS Neohellenic Bold"/>
              </a:rPr>
              <a:t>IS NOT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mapping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from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segment</a:t>
            </a:r>
            <a:r>
              <a:rPr lang="de-DE" sz="3000" dirty="0" smtClean="0">
                <a:latin typeface="GFS Neohellenic Bold"/>
              </a:rPr>
              <a:t> i+1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segment</a:t>
            </a:r>
            <a:r>
              <a:rPr lang="de-DE" sz="3000" dirty="0" smtClean="0">
                <a:latin typeface="GFS Neohellenic Bold"/>
              </a:rPr>
              <a:t> i.</a:t>
            </a:r>
          </a:p>
          <a:p>
            <a:endParaRPr lang="de-DE" sz="3000" dirty="0" smtClean="0">
              <a:solidFill>
                <a:srgbClr val="FF0000"/>
              </a:solidFill>
              <a:latin typeface="GFS Neohellenic Bold"/>
            </a:endParaRPr>
          </a:p>
          <a:p>
            <a:r>
              <a:rPr lang="de-DE" sz="3000" dirty="0" smtClean="0">
                <a:latin typeface="GFS Neohellenic Bold"/>
              </a:rPr>
              <a:t>Think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                 </a:t>
            </a:r>
            <a:r>
              <a:rPr lang="de-DE" sz="3000" dirty="0" err="1" smtClean="0">
                <a:latin typeface="GFS Neohellenic Bold"/>
              </a:rPr>
              <a:t>simply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relative </a:t>
            </a:r>
            <a:r>
              <a:rPr lang="de-DE" sz="3000" dirty="0" err="1" smtClean="0">
                <a:latin typeface="GFS Neohellenic Bold"/>
              </a:rPr>
              <a:t>motion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that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joint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 t="27778" r="74077" b="17106"/>
          <a:stretch>
            <a:fillRect/>
          </a:stretch>
        </p:blipFill>
        <p:spPr bwMode="auto">
          <a:xfrm>
            <a:off x="428263" y="2898723"/>
            <a:ext cx="1614133" cy="590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 descr="http://latex.codecogs.com/png.latex?\LARGE%20\dpi%7b200%7d%20\exp(\theta_i\widehat%7b\xi%7d_i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17232" y="4214273"/>
            <a:ext cx="1342659" cy="502636"/>
          </a:xfrm>
          <a:prstGeom prst="rect">
            <a:avLst/>
          </a:prstGeom>
          <a:noFill/>
        </p:spPr>
      </p:pic>
      <p:pic>
        <p:nvPicPr>
          <p:cNvPr id="11" name="Picture 4" descr="http://latex.codecogs.com/png.latex?\LARGE%20\dpi%7b200%7d%20\exp(\theta_i\widehat%7b\xi%7d_i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05295" y="5591088"/>
            <a:ext cx="1375454" cy="514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Inverse </a:t>
            </a:r>
            <a:r>
              <a:rPr lang="de-DE" dirty="0" err="1" smtClean="0"/>
              <a:t>Kinematics</a:t>
            </a:r>
            <a:endParaRPr lang="de-DE" dirty="0"/>
          </a:p>
        </p:txBody>
      </p:sp>
      <p:grpSp>
        <p:nvGrpSpPr>
          <p:cNvPr id="3" name="Group 2"/>
          <p:cNvGrpSpPr/>
          <p:nvPr/>
        </p:nvGrpSpPr>
        <p:grpSpPr>
          <a:xfrm>
            <a:off x="2054500" y="2819425"/>
            <a:ext cx="1676400" cy="3429000"/>
            <a:chOff x="2133600" y="2057400"/>
            <a:chExt cx="1676400" cy="3429000"/>
          </a:xfrm>
        </p:grpSpPr>
        <p:sp>
          <p:nvSpPr>
            <p:cNvPr id="4" name="Oval 3"/>
            <p:cNvSpPr/>
            <p:nvPr/>
          </p:nvSpPr>
          <p:spPr bwMode="auto">
            <a:xfrm>
              <a:off x="2743200" y="22098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Oval 4"/>
            <p:cNvSpPr/>
            <p:nvPr/>
          </p:nvSpPr>
          <p:spPr bwMode="auto">
            <a:xfrm>
              <a:off x="2209800" y="27432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3429000" y="24384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3048000" y="3276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3276600" y="3657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2895600" y="35814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2667000" y="4419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3429000" y="45720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3657600" y="32004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2743200" y="51054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3429000" y="53340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3048000" y="20574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cxnSp>
          <p:nvCxnSpPr>
            <p:cNvPr id="16" name="Straight Connector 15"/>
            <p:cNvCxnSpPr>
              <a:stCxn id="4" idx="3"/>
              <a:endCxn id="5" idx="7"/>
            </p:cNvCxnSpPr>
            <p:nvPr/>
          </p:nvCxnSpPr>
          <p:spPr bwMode="auto">
            <a:xfrm rot="5400000">
              <a:off x="2339882" y="2339882"/>
              <a:ext cx="425636" cy="425636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7" name="Group 115"/>
            <p:cNvGrpSpPr/>
            <p:nvPr/>
          </p:nvGrpSpPr>
          <p:grpSpPr>
            <a:xfrm>
              <a:off x="2133600" y="2895600"/>
              <a:ext cx="152400" cy="685800"/>
              <a:chOff x="2133600" y="2895600"/>
              <a:chExt cx="152400" cy="685800"/>
            </a:xfrm>
          </p:grpSpPr>
          <p:sp>
            <p:nvSpPr>
              <p:cNvPr id="30" name="Oval 29"/>
              <p:cNvSpPr/>
              <p:nvPr/>
            </p:nvSpPr>
            <p:spPr bwMode="auto">
              <a:xfrm>
                <a:off x="2133600" y="3429000"/>
                <a:ext cx="152400" cy="152400"/>
              </a:xfrm>
              <a:prstGeom prst="ellips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4767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</a:pPr>
                <a:endParaRPr kumimoji="0" lang="de-DE" sz="16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endParaRPr>
              </a:p>
            </p:txBody>
          </p:sp>
          <p:cxnSp>
            <p:nvCxnSpPr>
              <p:cNvPr id="31" name="Straight Connector 30"/>
              <p:cNvCxnSpPr>
                <a:endCxn id="30" idx="0"/>
              </p:cNvCxnSpPr>
              <p:nvPr/>
            </p:nvCxnSpPr>
            <p:spPr bwMode="auto">
              <a:xfrm rot="5400000">
                <a:off x="1981200" y="3124200"/>
                <a:ext cx="533400" cy="76200"/>
              </a:xfrm>
              <a:prstGeom prst="line">
                <a:avLst/>
              </a:prstGeom>
              <a:solidFill>
                <a:srgbClr val="00B8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18" name="Straight Connector 17"/>
            <p:cNvCxnSpPr>
              <a:stCxn id="15" idx="4"/>
              <a:endCxn id="7" idx="0"/>
            </p:cNvCxnSpPr>
            <p:nvPr/>
          </p:nvCxnSpPr>
          <p:spPr bwMode="auto">
            <a:xfrm rot="5400000">
              <a:off x="2590800" y="2743200"/>
              <a:ext cx="1066800" cy="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Straight Connector 18"/>
            <p:cNvCxnSpPr>
              <a:stCxn id="7" idx="7"/>
              <a:endCxn id="6" idx="3"/>
            </p:cNvCxnSpPr>
            <p:nvPr/>
          </p:nvCxnSpPr>
          <p:spPr bwMode="auto">
            <a:xfrm rot="5400000" flipH="1" flipV="1">
              <a:off x="2949482" y="2797082"/>
              <a:ext cx="730436" cy="273236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/>
            <p:cNvCxnSpPr>
              <a:stCxn id="6" idx="5"/>
              <a:endCxn id="12" idx="6"/>
            </p:cNvCxnSpPr>
            <p:nvPr/>
          </p:nvCxnSpPr>
          <p:spPr bwMode="auto">
            <a:xfrm rot="16200000" flipH="1">
              <a:off x="3330482" y="2797082"/>
              <a:ext cx="708118" cy="2509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>
              <a:stCxn id="9" idx="4"/>
              <a:endCxn id="10" idx="0"/>
            </p:cNvCxnSpPr>
            <p:nvPr/>
          </p:nvCxnSpPr>
          <p:spPr bwMode="auto">
            <a:xfrm rot="5400000">
              <a:off x="2514600" y="3962400"/>
              <a:ext cx="685800" cy="22860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Straight Connector 21"/>
            <p:cNvCxnSpPr>
              <a:stCxn id="8" idx="5"/>
              <a:endCxn id="11" idx="0"/>
            </p:cNvCxnSpPr>
            <p:nvPr/>
          </p:nvCxnSpPr>
          <p:spPr bwMode="auto">
            <a:xfrm rot="16200000" flipH="1">
              <a:off x="3063782" y="4130582"/>
              <a:ext cx="784318" cy="985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Connector 22"/>
            <p:cNvCxnSpPr>
              <a:stCxn id="11" idx="4"/>
              <a:endCxn id="14" idx="0"/>
            </p:cNvCxnSpPr>
            <p:nvPr/>
          </p:nvCxnSpPr>
          <p:spPr bwMode="auto">
            <a:xfrm rot="5400000">
              <a:off x="3200400" y="5029200"/>
              <a:ext cx="609600" cy="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Straight Connector 23"/>
            <p:cNvCxnSpPr>
              <a:stCxn id="10" idx="4"/>
              <a:endCxn id="13" idx="0"/>
            </p:cNvCxnSpPr>
            <p:nvPr/>
          </p:nvCxnSpPr>
          <p:spPr bwMode="auto">
            <a:xfrm rot="16200000" flipH="1">
              <a:off x="2514600" y="4800600"/>
              <a:ext cx="533400" cy="7620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4"/>
            <p:cNvCxnSpPr>
              <a:stCxn id="9" idx="0"/>
              <a:endCxn id="7" idx="3"/>
            </p:cNvCxnSpPr>
            <p:nvPr/>
          </p:nvCxnSpPr>
          <p:spPr bwMode="auto">
            <a:xfrm rot="5400000" flipH="1" flipV="1">
              <a:off x="2933700" y="3444782"/>
              <a:ext cx="174718" cy="985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Straight Connector 25"/>
            <p:cNvCxnSpPr>
              <a:stCxn id="7" idx="5"/>
              <a:endCxn id="8" idx="0"/>
            </p:cNvCxnSpPr>
            <p:nvPr/>
          </p:nvCxnSpPr>
          <p:spPr bwMode="auto">
            <a:xfrm rot="16200000" flipH="1">
              <a:off x="3139982" y="3444782"/>
              <a:ext cx="250918" cy="1747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" name="Oval 26"/>
            <p:cNvSpPr/>
            <p:nvPr/>
          </p:nvSpPr>
          <p:spPr bwMode="auto">
            <a:xfrm>
              <a:off x="3124200" y="35814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cxnSp>
          <p:nvCxnSpPr>
            <p:cNvPr id="28" name="Straight Connector 27"/>
            <p:cNvCxnSpPr>
              <a:stCxn id="12" idx="3"/>
              <a:endCxn id="27" idx="6"/>
            </p:cNvCxnSpPr>
            <p:nvPr/>
          </p:nvCxnSpPr>
          <p:spPr bwMode="auto">
            <a:xfrm rot="5400000">
              <a:off x="3314700" y="3292382"/>
              <a:ext cx="327118" cy="4033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/>
            <p:cNvCxnSpPr>
              <a:stCxn id="4" idx="4"/>
              <a:endCxn id="7" idx="1"/>
            </p:cNvCxnSpPr>
            <p:nvPr/>
          </p:nvCxnSpPr>
          <p:spPr bwMode="auto">
            <a:xfrm rot="16200000" flipH="1">
              <a:off x="2476500" y="2705100"/>
              <a:ext cx="936718" cy="2509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2" name="Group 31"/>
          <p:cNvGrpSpPr/>
          <p:nvPr/>
        </p:nvGrpSpPr>
        <p:grpSpPr>
          <a:xfrm>
            <a:off x="1749700" y="2819425"/>
            <a:ext cx="1981200" cy="3429000"/>
            <a:chOff x="3200400" y="2133600"/>
            <a:chExt cx="1981200" cy="3429000"/>
          </a:xfrm>
        </p:grpSpPr>
        <p:sp>
          <p:nvSpPr>
            <p:cNvPr id="33" name="Oval 32"/>
            <p:cNvSpPr/>
            <p:nvPr/>
          </p:nvSpPr>
          <p:spPr bwMode="auto">
            <a:xfrm>
              <a:off x="4114800" y="22860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3581400" y="2819400"/>
              <a:ext cx="152400" cy="1524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4800600" y="2514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4419600" y="33528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4648200" y="37338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4267200" y="3657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4038600" y="44958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4800600" y="46482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5029200" y="3276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4114800" y="5181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4800600" y="54102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419600" y="2133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cxnSp>
          <p:nvCxnSpPr>
            <p:cNvPr id="45" name="Straight Connector 44"/>
            <p:cNvCxnSpPr>
              <a:stCxn id="33" idx="3"/>
              <a:endCxn id="34" idx="7"/>
            </p:cNvCxnSpPr>
            <p:nvPr/>
          </p:nvCxnSpPr>
          <p:spPr bwMode="auto">
            <a:xfrm rot="5400000">
              <a:off x="3711482" y="2416082"/>
              <a:ext cx="425636" cy="425636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6" name="Oval 45"/>
            <p:cNvSpPr/>
            <p:nvPr/>
          </p:nvSpPr>
          <p:spPr bwMode="auto">
            <a:xfrm>
              <a:off x="3200400" y="22860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cxnSp>
          <p:nvCxnSpPr>
            <p:cNvPr id="47" name="Straight Connector 46"/>
            <p:cNvCxnSpPr>
              <a:stCxn id="34" idx="1"/>
              <a:endCxn id="46" idx="5"/>
            </p:cNvCxnSpPr>
            <p:nvPr/>
          </p:nvCxnSpPr>
          <p:spPr bwMode="auto">
            <a:xfrm rot="16200000" flipV="1">
              <a:off x="3254282" y="2492282"/>
              <a:ext cx="425636" cy="273236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8" name="Straight Connector 47"/>
            <p:cNvCxnSpPr>
              <a:stCxn id="44" idx="4"/>
              <a:endCxn id="36" idx="0"/>
            </p:cNvCxnSpPr>
            <p:nvPr/>
          </p:nvCxnSpPr>
          <p:spPr bwMode="auto">
            <a:xfrm rot="5400000">
              <a:off x="3962400" y="2819400"/>
              <a:ext cx="1066800" cy="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9" name="Straight Connector 48"/>
            <p:cNvCxnSpPr>
              <a:stCxn id="36" idx="7"/>
              <a:endCxn id="35" idx="3"/>
            </p:cNvCxnSpPr>
            <p:nvPr/>
          </p:nvCxnSpPr>
          <p:spPr bwMode="auto">
            <a:xfrm rot="5400000" flipH="1" flipV="1">
              <a:off x="4321082" y="2873282"/>
              <a:ext cx="730436" cy="273236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Straight Connector 49"/>
            <p:cNvCxnSpPr>
              <a:stCxn id="35" idx="5"/>
              <a:endCxn id="41" idx="6"/>
            </p:cNvCxnSpPr>
            <p:nvPr/>
          </p:nvCxnSpPr>
          <p:spPr bwMode="auto">
            <a:xfrm rot="16200000" flipH="1">
              <a:off x="4702082" y="2873282"/>
              <a:ext cx="708118" cy="2509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Straight Connector 50"/>
            <p:cNvCxnSpPr>
              <a:stCxn id="38" idx="4"/>
              <a:endCxn id="39" idx="0"/>
            </p:cNvCxnSpPr>
            <p:nvPr/>
          </p:nvCxnSpPr>
          <p:spPr bwMode="auto">
            <a:xfrm rot="5400000">
              <a:off x="3886200" y="4038600"/>
              <a:ext cx="685800" cy="22860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2" name="Straight Connector 51"/>
            <p:cNvCxnSpPr>
              <a:stCxn id="37" idx="5"/>
              <a:endCxn id="40" idx="0"/>
            </p:cNvCxnSpPr>
            <p:nvPr/>
          </p:nvCxnSpPr>
          <p:spPr bwMode="auto">
            <a:xfrm rot="16200000" flipH="1">
              <a:off x="4435382" y="4206782"/>
              <a:ext cx="784318" cy="985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3" name="Straight Connector 52"/>
            <p:cNvCxnSpPr>
              <a:stCxn id="40" idx="4"/>
              <a:endCxn id="43" idx="0"/>
            </p:cNvCxnSpPr>
            <p:nvPr/>
          </p:nvCxnSpPr>
          <p:spPr bwMode="auto">
            <a:xfrm rot="5400000">
              <a:off x="4572000" y="5105400"/>
              <a:ext cx="609600" cy="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4" name="Straight Connector 53"/>
            <p:cNvCxnSpPr>
              <a:stCxn id="39" idx="4"/>
              <a:endCxn id="42" idx="0"/>
            </p:cNvCxnSpPr>
            <p:nvPr/>
          </p:nvCxnSpPr>
          <p:spPr bwMode="auto">
            <a:xfrm rot="16200000" flipH="1">
              <a:off x="3886200" y="4876800"/>
              <a:ext cx="533400" cy="7620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5" name="Straight Connector 54"/>
            <p:cNvCxnSpPr>
              <a:stCxn id="38" idx="0"/>
              <a:endCxn id="36" idx="3"/>
            </p:cNvCxnSpPr>
            <p:nvPr/>
          </p:nvCxnSpPr>
          <p:spPr bwMode="auto">
            <a:xfrm rot="5400000" flipH="1" flipV="1">
              <a:off x="4305300" y="3520982"/>
              <a:ext cx="174718" cy="985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" name="Straight Connector 55"/>
            <p:cNvCxnSpPr>
              <a:stCxn id="36" idx="5"/>
              <a:endCxn id="37" idx="0"/>
            </p:cNvCxnSpPr>
            <p:nvPr/>
          </p:nvCxnSpPr>
          <p:spPr bwMode="auto">
            <a:xfrm rot="16200000" flipH="1">
              <a:off x="4511582" y="3520982"/>
              <a:ext cx="250918" cy="1747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7" name="Oval 56"/>
            <p:cNvSpPr/>
            <p:nvPr/>
          </p:nvSpPr>
          <p:spPr bwMode="auto">
            <a:xfrm>
              <a:off x="4495800" y="3657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cxnSp>
          <p:nvCxnSpPr>
            <p:cNvPr id="58" name="Straight Connector 57"/>
            <p:cNvCxnSpPr>
              <a:stCxn id="41" idx="3"/>
              <a:endCxn id="57" idx="6"/>
            </p:cNvCxnSpPr>
            <p:nvPr/>
          </p:nvCxnSpPr>
          <p:spPr bwMode="auto">
            <a:xfrm rot="5400000">
              <a:off x="4686300" y="3368582"/>
              <a:ext cx="327118" cy="4033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" name="Straight Connector 58"/>
            <p:cNvCxnSpPr>
              <a:stCxn id="33" idx="4"/>
              <a:endCxn id="36" idx="1"/>
            </p:cNvCxnSpPr>
            <p:nvPr/>
          </p:nvCxnSpPr>
          <p:spPr bwMode="auto">
            <a:xfrm rot="16200000" flipH="1">
              <a:off x="3848100" y="2781300"/>
              <a:ext cx="936718" cy="2509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0" name="Group 59"/>
          <p:cNvGrpSpPr/>
          <p:nvPr/>
        </p:nvGrpSpPr>
        <p:grpSpPr>
          <a:xfrm>
            <a:off x="2054500" y="2209825"/>
            <a:ext cx="1676400" cy="4038600"/>
            <a:chOff x="5105400" y="1524000"/>
            <a:chExt cx="1676400" cy="4038600"/>
          </a:xfrm>
        </p:grpSpPr>
        <p:sp>
          <p:nvSpPr>
            <p:cNvPr id="61" name="Oval 60"/>
            <p:cNvSpPr/>
            <p:nvPr/>
          </p:nvSpPr>
          <p:spPr bwMode="auto">
            <a:xfrm>
              <a:off x="5715000" y="2286000"/>
              <a:ext cx="152400" cy="1524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2" name="Oval 61"/>
            <p:cNvSpPr/>
            <p:nvPr/>
          </p:nvSpPr>
          <p:spPr bwMode="auto">
            <a:xfrm>
              <a:off x="5105400" y="2133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3" name="Oval 62"/>
            <p:cNvSpPr/>
            <p:nvPr/>
          </p:nvSpPr>
          <p:spPr bwMode="auto">
            <a:xfrm>
              <a:off x="6400800" y="2514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4" name="Oval 63"/>
            <p:cNvSpPr/>
            <p:nvPr/>
          </p:nvSpPr>
          <p:spPr bwMode="auto">
            <a:xfrm>
              <a:off x="6019800" y="33528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5" name="Oval 64"/>
            <p:cNvSpPr/>
            <p:nvPr/>
          </p:nvSpPr>
          <p:spPr bwMode="auto">
            <a:xfrm>
              <a:off x="6248400" y="37338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6" name="Oval 65"/>
            <p:cNvSpPr/>
            <p:nvPr/>
          </p:nvSpPr>
          <p:spPr bwMode="auto">
            <a:xfrm>
              <a:off x="5867400" y="3657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7" name="Oval 66"/>
            <p:cNvSpPr/>
            <p:nvPr/>
          </p:nvSpPr>
          <p:spPr bwMode="auto">
            <a:xfrm>
              <a:off x="5638800" y="44958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8" name="Oval 67"/>
            <p:cNvSpPr/>
            <p:nvPr/>
          </p:nvSpPr>
          <p:spPr bwMode="auto">
            <a:xfrm>
              <a:off x="6400800" y="46482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9" name="Oval 68"/>
            <p:cNvSpPr/>
            <p:nvPr/>
          </p:nvSpPr>
          <p:spPr bwMode="auto">
            <a:xfrm>
              <a:off x="6629400" y="3276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70" name="Oval 69"/>
            <p:cNvSpPr/>
            <p:nvPr/>
          </p:nvSpPr>
          <p:spPr bwMode="auto">
            <a:xfrm>
              <a:off x="5715000" y="5181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71" name="Oval 70"/>
            <p:cNvSpPr/>
            <p:nvPr/>
          </p:nvSpPr>
          <p:spPr bwMode="auto">
            <a:xfrm>
              <a:off x="6400800" y="54102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72" name="Oval 71"/>
            <p:cNvSpPr/>
            <p:nvPr/>
          </p:nvSpPr>
          <p:spPr bwMode="auto">
            <a:xfrm>
              <a:off x="6019800" y="2133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cxnSp>
          <p:nvCxnSpPr>
            <p:cNvPr id="73" name="Straight Connector 72"/>
            <p:cNvCxnSpPr>
              <a:stCxn id="61" idx="2"/>
              <a:endCxn id="62" idx="5"/>
            </p:cNvCxnSpPr>
            <p:nvPr/>
          </p:nvCxnSpPr>
          <p:spPr bwMode="auto">
            <a:xfrm rot="10800000">
              <a:off x="5235482" y="2263682"/>
              <a:ext cx="479518" cy="985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4" name="Oval 73"/>
            <p:cNvSpPr/>
            <p:nvPr/>
          </p:nvSpPr>
          <p:spPr bwMode="auto">
            <a:xfrm>
              <a:off x="5105400" y="15240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cxnSp>
          <p:nvCxnSpPr>
            <p:cNvPr id="75" name="Straight Connector 74"/>
            <p:cNvCxnSpPr>
              <a:stCxn id="62" idx="0"/>
              <a:endCxn id="74" idx="4"/>
            </p:cNvCxnSpPr>
            <p:nvPr/>
          </p:nvCxnSpPr>
          <p:spPr bwMode="auto">
            <a:xfrm rot="5400000" flipH="1" flipV="1">
              <a:off x="4953000" y="1905000"/>
              <a:ext cx="457200" cy="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6" name="Straight Connector 75"/>
            <p:cNvCxnSpPr>
              <a:stCxn id="72" idx="4"/>
              <a:endCxn id="64" idx="0"/>
            </p:cNvCxnSpPr>
            <p:nvPr/>
          </p:nvCxnSpPr>
          <p:spPr bwMode="auto">
            <a:xfrm rot="5400000">
              <a:off x="5562600" y="2819400"/>
              <a:ext cx="1066800" cy="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7" name="Straight Connector 76"/>
            <p:cNvCxnSpPr>
              <a:stCxn id="64" idx="7"/>
              <a:endCxn id="63" idx="3"/>
            </p:cNvCxnSpPr>
            <p:nvPr/>
          </p:nvCxnSpPr>
          <p:spPr bwMode="auto">
            <a:xfrm rot="5400000" flipH="1" flipV="1">
              <a:off x="5921282" y="2873282"/>
              <a:ext cx="730436" cy="273236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8" name="Straight Connector 77"/>
            <p:cNvCxnSpPr>
              <a:stCxn id="63" idx="5"/>
              <a:endCxn id="69" idx="6"/>
            </p:cNvCxnSpPr>
            <p:nvPr/>
          </p:nvCxnSpPr>
          <p:spPr bwMode="auto">
            <a:xfrm rot="16200000" flipH="1">
              <a:off x="6302282" y="2873282"/>
              <a:ext cx="708118" cy="2509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9" name="Straight Connector 78"/>
            <p:cNvCxnSpPr>
              <a:stCxn id="66" idx="4"/>
              <a:endCxn id="67" idx="0"/>
            </p:cNvCxnSpPr>
            <p:nvPr/>
          </p:nvCxnSpPr>
          <p:spPr bwMode="auto">
            <a:xfrm rot="5400000">
              <a:off x="5486400" y="4038600"/>
              <a:ext cx="685800" cy="22860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0" name="Straight Connector 79"/>
            <p:cNvCxnSpPr>
              <a:stCxn id="65" idx="5"/>
              <a:endCxn id="68" idx="0"/>
            </p:cNvCxnSpPr>
            <p:nvPr/>
          </p:nvCxnSpPr>
          <p:spPr bwMode="auto">
            <a:xfrm rot="16200000" flipH="1">
              <a:off x="6035582" y="4206782"/>
              <a:ext cx="784318" cy="985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1" name="Straight Connector 80"/>
            <p:cNvCxnSpPr>
              <a:stCxn id="68" idx="4"/>
              <a:endCxn id="71" idx="0"/>
            </p:cNvCxnSpPr>
            <p:nvPr/>
          </p:nvCxnSpPr>
          <p:spPr bwMode="auto">
            <a:xfrm rot="5400000">
              <a:off x="6172200" y="5105400"/>
              <a:ext cx="609600" cy="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2" name="Straight Connector 81"/>
            <p:cNvCxnSpPr>
              <a:stCxn id="67" idx="4"/>
              <a:endCxn id="70" idx="0"/>
            </p:cNvCxnSpPr>
            <p:nvPr/>
          </p:nvCxnSpPr>
          <p:spPr bwMode="auto">
            <a:xfrm rot="16200000" flipH="1">
              <a:off x="5486400" y="4876800"/>
              <a:ext cx="533400" cy="7620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3" name="Straight Connector 82"/>
            <p:cNvCxnSpPr>
              <a:stCxn id="66" idx="0"/>
              <a:endCxn id="64" idx="3"/>
            </p:cNvCxnSpPr>
            <p:nvPr/>
          </p:nvCxnSpPr>
          <p:spPr bwMode="auto">
            <a:xfrm rot="5400000" flipH="1" flipV="1">
              <a:off x="5905500" y="3520982"/>
              <a:ext cx="174718" cy="985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4" name="Straight Connector 83"/>
            <p:cNvCxnSpPr>
              <a:stCxn id="64" idx="5"/>
              <a:endCxn id="65" idx="0"/>
            </p:cNvCxnSpPr>
            <p:nvPr/>
          </p:nvCxnSpPr>
          <p:spPr bwMode="auto">
            <a:xfrm rot="16200000" flipH="1">
              <a:off x="6111782" y="3520982"/>
              <a:ext cx="250918" cy="1747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5" name="Oval 84"/>
            <p:cNvSpPr/>
            <p:nvPr/>
          </p:nvSpPr>
          <p:spPr bwMode="auto">
            <a:xfrm>
              <a:off x="6096000" y="3657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cxnSp>
          <p:nvCxnSpPr>
            <p:cNvPr id="86" name="Straight Connector 85"/>
            <p:cNvCxnSpPr>
              <a:stCxn id="69" idx="3"/>
              <a:endCxn id="85" idx="6"/>
            </p:cNvCxnSpPr>
            <p:nvPr/>
          </p:nvCxnSpPr>
          <p:spPr bwMode="auto">
            <a:xfrm rot="5400000">
              <a:off x="6286500" y="3368582"/>
              <a:ext cx="327118" cy="4033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7" name="Straight Connector 86"/>
            <p:cNvCxnSpPr>
              <a:stCxn id="61" idx="4"/>
              <a:endCxn id="64" idx="1"/>
            </p:cNvCxnSpPr>
            <p:nvPr/>
          </p:nvCxnSpPr>
          <p:spPr bwMode="auto">
            <a:xfrm rot="16200000" flipH="1">
              <a:off x="5448300" y="2781300"/>
              <a:ext cx="936718" cy="2509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88" name="Arc 87"/>
          <p:cNvSpPr/>
          <p:nvPr/>
        </p:nvSpPr>
        <p:spPr bwMode="auto">
          <a:xfrm rot="9957068">
            <a:off x="1921089" y="3125446"/>
            <a:ext cx="745826" cy="876157"/>
          </a:xfrm>
          <a:prstGeom prst="arc">
            <a:avLst>
              <a:gd name="adj1" fmla="val 17005561"/>
              <a:gd name="adj2" fmla="val 3959306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76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de-DE" sz="16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89" name="Arc 88"/>
          <p:cNvSpPr/>
          <p:nvPr/>
        </p:nvSpPr>
        <p:spPr bwMode="auto">
          <a:xfrm rot="9957068">
            <a:off x="2378289" y="2668247"/>
            <a:ext cx="745826" cy="876157"/>
          </a:xfrm>
          <a:prstGeom prst="arc">
            <a:avLst>
              <a:gd name="adj1" fmla="val 17005561"/>
              <a:gd name="adj2" fmla="val 3959306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76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de-DE" sz="16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90" name="Picture 8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3248300" y="4089425"/>
            <a:ext cx="50800" cy="50880"/>
          </a:xfrm>
          <a:prstGeom prst="rect">
            <a:avLst/>
          </a:prstGeom>
        </p:spPr>
      </p:pic>
      <p:pic>
        <p:nvPicPr>
          <p:cNvPr id="91" name="Picture 90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3248300" y="4089425"/>
            <a:ext cx="50800" cy="50880"/>
          </a:xfrm>
          <a:prstGeom prst="rect">
            <a:avLst/>
          </a:prstGeom>
        </p:spPr>
      </p:pic>
      <p:pic>
        <p:nvPicPr>
          <p:cNvPr id="92" name="Picture 2" descr="http://latex.codecogs.com/gif.latex?\300dpi%20\theta_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97300" y="3810025"/>
            <a:ext cx="297603" cy="352426"/>
          </a:xfrm>
          <a:prstGeom prst="rect">
            <a:avLst/>
          </a:prstGeom>
          <a:noFill/>
        </p:spPr>
      </p:pic>
      <p:pic>
        <p:nvPicPr>
          <p:cNvPr id="93" name="Picture 4" descr="http://latex.codecogs.com/gif.latex?\300dpi%20\theta_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4500" y="3048025"/>
            <a:ext cx="305435" cy="352426"/>
          </a:xfrm>
          <a:prstGeom prst="rect">
            <a:avLst/>
          </a:prstGeom>
          <a:noFill/>
        </p:spPr>
      </p:pic>
      <p:pic>
        <p:nvPicPr>
          <p:cNvPr id="94" name="Picture 10" descr="http://latex.codecogs.com/gif.latex?\300dpi%20X_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97300" y="4572025"/>
            <a:ext cx="464126" cy="304800"/>
          </a:xfrm>
          <a:prstGeom prst="rect">
            <a:avLst/>
          </a:prstGeom>
          <a:noFill/>
        </p:spPr>
      </p:pic>
      <p:pic>
        <p:nvPicPr>
          <p:cNvPr id="95" name="Picture 12" descr="http://latex.codecogs.com/gif.latex?\300dpi%20X_B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97300" y="1828825"/>
            <a:ext cx="471053" cy="304800"/>
          </a:xfrm>
          <a:prstGeom prst="rect">
            <a:avLst/>
          </a:prstGeom>
          <a:noFill/>
        </p:spPr>
      </p:pic>
      <p:sp>
        <p:nvSpPr>
          <p:cNvPr id="96" name="Arc 95"/>
          <p:cNvSpPr/>
          <p:nvPr/>
        </p:nvSpPr>
        <p:spPr bwMode="auto">
          <a:xfrm rot="10800000">
            <a:off x="454300" y="1981225"/>
            <a:ext cx="1295400" cy="2743200"/>
          </a:xfrm>
          <a:prstGeom prst="arc">
            <a:avLst>
              <a:gd name="adj1" fmla="val 16200000"/>
              <a:gd name="adj2" fmla="val 5114498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76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de-DE" sz="16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962835" y="2098900"/>
            <a:ext cx="380365" cy="381000"/>
          </a:xfrm>
          <a:prstGeom prst="ellipse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9" name="TextBox 98"/>
          <p:cNvSpPr txBox="1"/>
          <p:nvPr/>
        </p:nvSpPr>
        <p:spPr>
          <a:xfrm>
            <a:off x="442725" y="697412"/>
            <a:ext cx="7532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Supose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want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find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angles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reach</a:t>
            </a:r>
            <a:r>
              <a:rPr lang="de-DE" sz="3000" dirty="0" smtClean="0">
                <a:latin typeface="GFS Neohellenic Bold"/>
              </a:rPr>
              <a:t> a </a:t>
            </a:r>
            <a:r>
              <a:rPr lang="de-DE" sz="3000" dirty="0" err="1" smtClean="0">
                <a:latin typeface="GFS Neohellenic Bold"/>
              </a:rPr>
              <a:t>specific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goal</a:t>
            </a:r>
            <a:endParaRPr lang="de-DE" sz="3000" dirty="0" smtClean="0">
              <a:latin typeface="GFS Neohellenic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Inverse </a:t>
            </a:r>
            <a:r>
              <a:rPr lang="de-DE" dirty="0" err="1" smtClean="0"/>
              <a:t>Kinematics</a:t>
            </a:r>
            <a:endParaRPr lang="de-DE" dirty="0"/>
          </a:p>
        </p:txBody>
      </p:sp>
      <p:grpSp>
        <p:nvGrpSpPr>
          <p:cNvPr id="3" name="Group 2"/>
          <p:cNvGrpSpPr/>
          <p:nvPr/>
        </p:nvGrpSpPr>
        <p:grpSpPr>
          <a:xfrm>
            <a:off x="2587900" y="2819425"/>
            <a:ext cx="1143000" cy="3429000"/>
            <a:chOff x="2667000" y="2057400"/>
            <a:chExt cx="1143000" cy="3429000"/>
          </a:xfrm>
        </p:grpSpPr>
        <p:sp>
          <p:nvSpPr>
            <p:cNvPr id="4" name="Oval 3"/>
            <p:cNvSpPr/>
            <p:nvPr/>
          </p:nvSpPr>
          <p:spPr bwMode="auto">
            <a:xfrm>
              <a:off x="2743200" y="22098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3429000" y="24384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3048000" y="3276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3276600" y="3657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2895600" y="35814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2667000" y="4419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3429000" y="45720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3657600" y="32004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2743200" y="51054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3429000" y="53340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3048000" y="20574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cxnSp>
          <p:nvCxnSpPr>
            <p:cNvPr id="18" name="Straight Connector 17"/>
            <p:cNvCxnSpPr>
              <a:stCxn id="15" idx="4"/>
              <a:endCxn id="7" idx="0"/>
            </p:cNvCxnSpPr>
            <p:nvPr/>
          </p:nvCxnSpPr>
          <p:spPr bwMode="auto">
            <a:xfrm rot="5400000">
              <a:off x="2590800" y="2743200"/>
              <a:ext cx="1066800" cy="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Straight Connector 18"/>
            <p:cNvCxnSpPr>
              <a:stCxn id="7" idx="7"/>
              <a:endCxn id="6" idx="3"/>
            </p:cNvCxnSpPr>
            <p:nvPr/>
          </p:nvCxnSpPr>
          <p:spPr bwMode="auto">
            <a:xfrm rot="5400000" flipH="1" flipV="1">
              <a:off x="2949482" y="2797082"/>
              <a:ext cx="730436" cy="273236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/>
            <p:cNvCxnSpPr>
              <a:stCxn id="6" idx="5"/>
              <a:endCxn id="12" idx="6"/>
            </p:cNvCxnSpPr>
            <p:nvPr/>
          </p:nvCxnSpPr>
          <p:spPr bwMode="auto">
            <a:xfrm rot="16200000" flipH="1">
              <a:off x="3330482" y="2797082"/>
              <a:ext cx="708118" cy="2509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>
              <a:stCxn id="9" idx="4"/>
              <a:endCxn id="10" idx="0"/>
            </p:cNvCxnSpPr>
            <p:nvPr/>
          </p:nvCxnSpPr>
          <p:spPr bwMode="auto">
            <a:xfrm rot="5400000">
              <a:off x="2514600" y="3962400"/>
              <a:ext cx="685800" cy="22860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Straight Connector 21"/>
            <p:cNvCxnSpPr>
              <a:stCxn id="8" idx="5"/>
              <a:endCxn id="11" idx="0"/>
            </p:cNvCxnSpPr>
            <p:nvPr/>
          </p:nvCxnSpPr>
          <p:spPr bwMode="auto">
            <a:xfrm rot="16200000" flipH="1">
              <a:off x="3063782" y="4130582"/>
              <a:ext cx="784318" cy="985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Connector 22"/>
            <p:cNvCxnSpPr>
              <a:stCxn id="11" idx="4"/>
              <a:endCxn id="14" idx="0"/>
            </p:cNvCxnSpPr>
            <p:nvPr/>
          </p:nvCxnSpPr>
          <p:spPr bwMode="auto">
            <a:xfrm rot="5400000">
              <a:off x="3200400" y="5029200"/>
              <a:ext cx="609600" cy="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Straight Connector 23"/>
            <p:cNvCxnSpPr>
              <a:stCxn id="10" idx="4"/>
              <a:endCxn id="13" idx="0"/>
            </p:cNvCxnSpPr>
            <p:nvPr/>
          </p:nvCxnSpPr>
          <p:spPr bwMode="auto">
            <a:xfrm rot="16200000" flipH="1">
              <a:off x="2514600" y="4800600"/>
              <a:ext cx="533400" cy="7620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4"/>
            <p:cNvCxnSpPr>
              <a:stCxn id="9" idx="0"/>
              <a:endCxn id="7" idx="3"/>
            </p:cNvCxnSpPr>
            <p:nvPr/>
          </p:nvCxnSpPr>
          <p:spPr bwMode="auto">
            <a:xfrm rot="5400000" flipH="1" flipV="1">
              <a:off x="2933700" y="3444782"/>
              <a:ext cx="174718" cy="985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Straight Connector 25"/>
            <p:cNvCxnSpPr>
              <a:stCxn id="7" idx="5"/>
              <a:endCxn id="8" idx="0"/>
            </p:cNvCxnSpPr>
            <p:nvPr/>
          </p:nvCxnSpPr>
          <p:spPr bwMode="auto">
            <a:xfrm rot="16200000" flipH="1">
              <a:off x="3139982" y="3444782"/>
              <a:ext cx="250918" cy="1747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" name="Oval 26"/>
            <p:cNvSpPr/>
            <p:nvPr/>
          </p:nvSpPr>
          <p:spPr bwMode="auto">
            <a:xfrm>
              <a:off x="3124200" y="35814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cxnSp>
          <p:nvCxnSpPr>
            <p:cNvPr id="28" name="Straight Connector 27"/>
            <p:cNvCxnSpPr>
              <a:stCxn id="12" idx="3"/>
              <a:endCxn id="27" idx="6"/>
            </p:cNvCxnSpPr>
            <p:nvPr/>
          </p:nvCxnSpPr>
          <p:spPr bwMode="auto">
            <a:xfrm rot="5400000">
              <a:off x="3314700" y="3292382"/>
              <a:ext cx="327118" cy="4033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/>
            <p:cNvCxnSpPr>
              <a:stCxn id="4" idx="4"/>
              <a:endCxn id="7" idx="1"/>
            </p:cNvCxnSpPr>
            <p:nvPr/>
          </p:nvCxnSpPr>
          <p:spPr bwMode="auto">
            <a:xfrm rot="16200000" flipH="1">
              <a:off x="2476500" y="2705100"/>
              <a:ext cx="936718" cy="2509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0" name="Group 59"/>
          <p:cNvGrpSpPr/>
          <p:nvPr/>
        </p:nvGrpSpPr>
        <p:grpSpPr>
          <a:xfrm>
            <a:off x="2054500" y="2209825"/>
            <a:ext cx="1676400" cy="4038600"/>
            <a:chOff x="5105400" y="1524000"/>
            <a:chExt cx="1676400" cy="4038600"/>
          </a:xfrm>
        </p:grpSpPr>
        <p:sp>
          <p:nvSpPr>
            <p:cNvPr id="61" name="Oval 60"/>
            <p:cNvSpPr/>
            <p:nvPr/>
          </p:nvSpPr>
          <p:spPr bwMode="auto">
            <a:xfrm>
              <a:off x="5715000" y="2286000"/>
              <a:ext cx="152400" cy="1524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2" name="Oval 61"/>
            <p:cNvSpPr/>
            <p:nvPr/>
          </p:nvSpPr>
          <p:spPr bwMode="auto">
            <a:xfrm>
              <a:off x="5105400" y="2133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3" name="Oval 62"/>
            <p:cNvSpPr/>
            <p:nvPr/>
          </p:nvSpPr>
          <p:spPr bwMode="auto">
            <a:xfrm>
              <a:off x="6400800" y="2514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4" name="Oval 63"/>
            <p:cNvSpPr/>
            <p:nvPr/>
          </p:nvSpPr>
          <p:spPr bwMode="auto">
            <a:xfrm>
              <a:off x="6019800" y="33528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5" name="Oval 64"/>
            <p:cNvSpPr/>
            <p:nvPr/>
          </p:nvSpPr>
          <p:spPr bwMode="auto">
            <a:xfrm>
              <a:off x="6248400" y="37338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6" name="Oval 65"/>
            <p:cNvSpPr/>
            <p:nvPr/>
          </p:nvSpPr>
          <p:spPr bwMode="auto">
            <a:xfrm>
              <a:off x="5867400" y="3657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7" name="Oval 66"/>
            <p:cNvSpPr/>
            <p:nvPr/>
          </p:nvSpPr>
          <p:spPr bwMode="auto">
            <a:xfrm>
              <a:off x="5638800" y="44958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8" name="Oval 67"/>
            <p:cNvSpPr/>
            <p:nvPr/>
          </p:nvSpPr>
          <p:spPr bwMode="auto">
            <a:xfrm>
              <a:off x="6400800" y="46482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69" name="Oval 68"/>
            <p:cNvSpPr/>
            <p:nvPr/>
          </p:nvSpPr>
          <p:spPr bwMode="auto">
            <a:xfrm>
              <a:off x="6629400" y="3276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70" name="Oval 69"/>
            <p:cNvSpPr/>
            <p:nvPr/>
          </p:nvSpPr>
          <p:spPr bwMode="auto">
            <a:xfrm>
              <a:off x="5715000" y="5181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71" name="Oval 70"/>
            <p:cNvSpPr/>
            <p:nvPr/>
          </p:nvSpPr>
          <p:spPr bwMode="auto">
            <a:xfrm>
              <a:off x="6400800" y="54102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72" name="Oval 71"/>
            <p:cNvSpPr/>
            <p:nvPr/>
          </p:nvSpPr>
          <p:spPr bwMode="auto">
            <a:xfrm>
              <a:off x="6019800" y="2133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cxnSp>
          <p:nvCxnSpPr>
            <p:cNvPr id="73" name="Straight Connector 72"/>
            <p:cNvCxnSpPr>
              <a:stCxn id="61" idx="2"/>
              <a:endCxn id="62" idx="5"/>
            </p:cNvCxnSpPr>
            <p:nvPr/>
          </p:nvCxnSpPr>
          <p:spPr bwMode="auto">
            <a:xfrm rot="10800000">
              <a:off x="5235482" y="2263682"/>
              <a:ext cx="479518" cy="985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4" name="Oval 73"/>
            <p:cNvSpPr/>
            <p:nvPr/>
          </p:nvSpPr>
          <p:spPr bwMode="auto">
            <a:xfrm>
              <a:off x="5105400" y="15240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cxnSp>
          <p:nvCxnSpPr>
            <p:cNvPr id="75" name="Straight Connector 74"/>
            <p:cNvCxnSpPr>
              <a:stCxn id="62" idx="0"/>
              <a:endCxn id="74" idx="4"/>
            </p:cNvCxnSpPr>
            <p:nvPr/>
          </p:nvCxnSpPr>
          <p:spPr bwMode="auto">
            <a:xfrm rot="5400000" flipH="1" flipV="1">
              <a:off x="4953000" y="1905000"/>
              <a:ext cx="457200" cy="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6" name="Straight Connector 75"/>
            <p:cNvCxnSpPr>
              <a:stCxn id="72" idx="4"/>
              <a:endCxn id="64" idx="0"/>
            </p:cNvCxnSpPr>
            <p:nvPr/>
          </p:nvCxnSpPr>
          <p:spPr bwMode="auto">
            <a:xfrm rot="5400000">
              <a:off x="5562600" y="2819400"/>
              <a:ext cx="1066800" cy="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7" name="Straight Connector 76"/>
            <p:cNvCxnSpPr>
              <a:stCxn id="64" idx="7"/>
              <a:endCxn id="63" idx="3"/>
            </p:cNvCxnSpPr>
            <p:nvPr/>
          </p:nvCxnSpPr>
          <p:spPr bwMode="auto">
            <a:xfrm rot="5400000" flipH="1" flipV="1">
              <a:off x="5921282" y="2873282"/>
              <a:ext cx="730436" cy="273236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8" name="Straight Connector 77"/>
            <p:cNvCxnSpPr>
              <a:stCxn id="63" idx="5"/>
              <a:endCxn id="69" idx="6"/>
            </p:cNvCxnSpPr>
            <p:nvPr/>
          </p:nvCxnSpPr>
          <p:spPr bwMode="auto">
            <a:xfrm rot="16200000" flipH="1">
              <a:off x="6302282" y="2873282"/>
              <a:ext cx="708118" cy="2509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9" name="Straight Connector 78"/>
            <p:cNvCxnSpPr>
              <a:stCxn id="66" idx="4"/>
              <a:endCxn id="67" idx="0"/>
            </p:cNvCxnSpPr>
            <p:nvPr/>
          </p:nvCxnSpPr>
          <p:spPr bwMode="auto">
            <a:xfrm rot="5400000">
              <a:off x="5486400" y="4038600"/>
              <a:ext cx="685800" cy="22860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0" name="Straight Connector 79"/>
            <p:cNvCxnSpPr>
              <a:stCxn id="65" idx="5"/>
              <a:endCxn id="68" idx="0"/>
            </p:cNvCxnSpPr>
            <p:nvPr/>
          </p:nvCxnSpPr>
          <p:spPr bwMode="auto">
            <a:xfrm rot="16200000" flipH="1">
              <a:off x="6035582" y="4206782"/>
              <a:ext cx="784318" cy="985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1" name="Straight Connector 80"/>
            <p:cNvCxnSpPr>
              <a:stCxn id="68" idx="4"/>
              <a:endCxn id="71" idx="0"/>
            </p:cNvCxnSpPr>
            <p:nvPr/>
          </p:nvCxnSpPr>
          <p:spPr bwMode="auto">
            <a:xfrm rot="5400000">
              <a:off x="6172200" y="5105400"/>
              <a:ext cx="609600" cy="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2" name="Straight Connector 81"/>
            <p:cNvCxnSpPr>
              <a:stCxn id="67" idx="4"/>
              <a:endCxn id="70" idx="0"/>
            </p:cNvCxnSpPr>
            <p:nvPr/>
          </p:nvCxnSpPr>
          <p:spPr bwMode="auto">
            <a:xfrm rot="16200000" flipH="1">
              <a:off x="5486400" y="4876800"/>
              <a:ext cx="533400" cy="7620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3" name="Straight Connector 82"/>
            <p:cNvCxnSpPr>
              <a:stCxn id="66" idx="0"/>
              <a:endCxn id="64" idx="3"/>
            </p:cNvCxnSpPr>
            <p:nvPr/>
          </p:nvCxnSpPr>
          <p:spPr bwMode="auto">
            <a:xfrm rot="5400000" flipH="1" flipV="1">
              <a:off x="5905500" y="3520982"/>
              <a:ext cx="174718" cy="985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4" name="Straight Connector 83"/>
            <p:cNvCxnSpPr>
              <a:stCxn id="64" idx="5"/>
              <a:endCxn id="65" idx="0"/>
            </p:cNvCxnSpPr>
            <p:nvPr/>
          </p:nvCxnSpPr>
          <p:spPr bwMode="auto">
            <a:xfrm rot="16200000" flipH="1">
              <a:off x="6111782" y="3520982"/>
              <a:ext cx="250918" cy="1747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5" name="Oval 84"/>
            <p:cNvSpPr/>
            <p:nvPr/>
          </p:nvSpPr>
          <p:spPr bwMode="auto">
            <a:xfrm>
              <a:off x="6096000" y="3657600"/>
              <a:ext cx="152400" cy="1524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cxnSp>
          <p:nvCxnSpPr>
            <p:cNvPr id="86" name="Straight Connector 85"/>
            <p:cNvCxnSpPr>
              <a:stCxn id="69" idx="3"/>
              <a:endCxn id="85" idx="6"/>
            </p:cNvCxnSpPr>
            <p:nvPr/>
          </p:nvCxnSpPr>
          <p:spPr bwMode="auto">
            <a:xfrm rot="5400000">
              <a:off x="6286500" y="3368582"/>
              <a:ext cx="327118" cy="4033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7" name="Straight Connector 86"/>
            <p:cNvCxnSpPr>
              <a:stCxn id="61" idx="4"/>
              <a:endCxn id="64" idx="1"/>
            </p:cNvCxnSpPr>
            <p:nvPr/>
          </p:nvCxnSpPr>
          <p:spPr bwMode="auto">
            <a:xfrm rot="16200000" flipH="1">
              <a:off x="5448300" y="2781300"/>
              <a:ext cx="936718" cy="250918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89" name="Arc 88"/>
          <p:cNvSpPr/>
          <p:nvPr/>
        </p:nvSpPr>
        <p:spPr bwMode="auto">
          <a:xfrm rot="9957068">
            <a:off x="2378289" y="2668247"/>
            <a:ext cx="745826" cy="876157"/>
          </a:xfrm>
          <a:prstGeom prst="arc">
            <a:avLst>
              <a:gd name="adj1" fmla="val 17005561"/>
              <a:gd name="adj2" fmla="val 3959306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76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de-DE" sz="16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90" name="Picture 8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3248300" y="4089425"/>
            <a:ext cx="50800" cy="50880"/>
          </a:xfrm>
          <a:prstGeom prst="rect">
            <a:avLst/>
          </a:prstGeom>
        </p:spPr>
      </p:pic>
      <p:pic>
        <p:nvPicPr>
          <p:cNvPr id="91" name="Picture 90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3248300" y="4089425"/>
            <a:ext cx="50800" cy="50880"/>
          </a:xfrm>
          <a:prstGeom prst="rect">
            <a:avLst/>
          </a:prstGeom>
        </p:spPr>
      </p:pic>
      <p:pic>
        <p:nvPicPr>
          <p:cNvPr id="93" name="Picture 4" descr="http://latex.codecogs.com/gif.latex?\300dpi%20\theta_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4500" y="3048025"/>
            <a:ext cx="305435" cy="352426"/>
          </a:xfrm>
          <a:prstGeom prst="rect">
            <a:avLst/>
          </a:prstGeom>
          <a:noFill/>
        </p:spPr>
      </p:pic>
      <p:pic>
        <p:nvPicPr>
          <p:cNvPr id="94" name="Picture 10" descr="http://latex.codecogs.com/gif.latex?\300dpi%20X_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97300" y="4572025"/>
            <a:ext cx="464126" cy="304800"/>
          </a:xfrm>
          <a:prstGeom prst="rect">
            <a:avLst/>
          </a:prstGeom>
          <a:noFill/>
        </p:spPr>
      </p:pic>
      <p:pic>
        <p:nvPicPr>
          <p:cNvPr id="95" name="Picture 12" descr="http://latex.codecogs.com/gif.latex?\300dpi%20X_B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97300" y="1828825"/>
            <a:ext cx="471053" cy="304800"/>
          </a:xfrm>
          <a:prstGeom prst="rect">
            <a:avLst/>
          </a:prstGeom>
          <a:noFill/>
        </p:spPr>
      </p:pic>
      <p:sp>
        <p:nvSpPr>
          <p:cNvPr id="96" name="Arc 95"/>
          <p:cNvSpPr/>
          <p:nvPr/>
        </p:nvSpPr>
        <p:spPr bwMode="auto">
          <a:xfrm rot="10800000">
            <a:off x="454300" y="1981225"/>
            <a:ext cx="1295400" cy="2743200"/>
          </a:xfrm>
          <a:prstGeom prst="arc">
            <a:avLst>
              <a:gd name="adj1" fmla="val 16200000"/>
              <a:gd name="adj2" fmla="val 5114498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76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de-DE" sz="16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962835" y="2098900"/>
            <a:ext cx="380365" cy="381000"/>
          </a:xfrm>
          <a:prstGeom prst="ellipse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9" name="TextBox 98"/>
          <p:cNvSpPr txBox="1"/>
          <p:nvPr/>
        </p:nvSpPr>
        <p:spPr>
          <a:xfrm>
            <a:off x="442725" y="697412"/>
            <a:ext cx="7532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Supose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want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find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angles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reach</a:t>
            </a:r>
            <a:r>
              <a:rPr lang="de-DE" sz="3000" dirty="0" smtClean="0">
                <a:latin typeface="GFS Neohellenic Bold"/>
              </a:rPr>
              <a:t> a </a:t>
            </a:r>
            <a:r>
              <a:rPr lang="de-DE" sz="3000" dirty="0" err="1" smtClean="0">
                <a:latin typeface="GFS Neohellenic Bold"/>
              </a:rPr>
              <a:t>specific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goal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100" name="Picture 2" descr="http://latex.codecogs.com/png.latex?\dpi%7b200%7d%20\arg%20\min_%7b\theta_1\hdots\theta_n%7d%20\|\exp(\theta_1\widehat%7b\xi%7d_1)%20\hdots%20\exp(\theta_n\widehat%7b\xi%7d_n)\mathbf%7bX%7d_A-\mathbf%7bX%7d_B\|%5e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45100" y="2038374"/>
            <a:ext cx="5953125" cy="552451"/>
          </a:xfrm>
          <a:prstGeom prst="rect">
            <a:avLst/>
          </a:prstGeom>
          <a:noFill/>
        </p:spPr>
      </p:pic>
      <p:sp>
        <p:nvSpPr>
          <p:cNvPr id="101" name="TextBox 100"/>
          <p:cNvSpPr txBox="1"/>
          <p:nvPr/>
        </p:nvSpPr>
        <p:spPr>
          <a:xfrm>
            <a:off x="4132162" y="3101907"/>
            <a:ext cx="49203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The </a:t>
            </a:r>
            <a:r>
              <a:rPr lang="de-DE" sz="3000" dirty="0" err="1" smtClean="0">
                <a:latin typeface="GFS Neohellenic Bold"/>
              </a:rPr>
              <a:t>problem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is</a:t>
            </a:r>
            <a:r>
              <a:rPr lang="de-DE" sz="3000" dirty="0" smtClean="0">
                <a:latin typeface="GFS Neohellenic Bold"/>
              </a:rPr>
              <a:t> non-linear</a:t>
            </a:r>
          </a:p>
          <a:p>
            <a:pPr>
              <a:buFontTx/>
              <a:buChar char="-"/>
            </a:pPr>
            <a:endParaRPr lang="de-DE" sz="3000" dirty="0" smtClean="0">
              <a:latin typeface="GFS Neohellenic Bold"/>
            </a:endParaRPr>
          </a:p>
          <a:p>
            <a:pPr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Linearize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with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articulated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Jacobian</a:t>
            </a:r>
            <a:endParaRPr lang="de-DE" sz="3000" b="1" dirty="0" smtClean="0">
              <a:latin typeface="GFS Neohellenic Bold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4132162" y="3962425"/>
            <a:ext cx="3842795" cy="1071602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Articulated</a:t>
            </a:r>
            <a:r>
              <a:rPr lang="de-DE" dirty="0" smtClean="0"/>
              <a:t> </a:t>
            </a:r>
            <a:r>
              <a:rPr lang="de-DE" dirty="0" err="1" smtClean="0"/>
              <a:t>Jacobian</a:t>
            </a:r>
            <a:endParaRPr lang="de-DE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6130" y="2130282"/>
            <a:ext cx="50006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546060" y="949124"/>
            <a:ext cx="81118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The </a:t>
            </a:r>
            <a:r>
              <a:rPr lang="de-DE" sz="3000" b="1" dirty="0" err="1" smtClean="0">
                <a:latin typeface="GFS Neohellenic Bold"/>
              </a:rPr>
              <a:t>Jacobian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using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twists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extremely</a:t>
            </a:r>
            <a:r>
              <a:rPr lang="de-DE" sz="3000" dirty="0" smtClean="0">
                <a:latin typeface="GFS Neohellenic Bold"/>
              </a:rPr>
              <a:t> simple </a:t>
            </a:r>
            <a:r>
              <a:rPr lang="de-DE" sz="3000" dirty="0" err="1" smtClean="0">
                <a:latin typeface="GFS Neohellenic Bold"/>
              </a:rPr>
              <a:t>and</a:t>
            </a:r>
            <a:r>
              <a:rPr lang="de-DE" sz="3000" dirty="0" smtClean="0">
                <a:latin typeface="GFS Neohellenic Bold"/>
              </a:rPr>
              <a:t> easy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compute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8460" y="3158982"/>
            <a:ext cx="81118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de-DE" sz="3000" dirty="0" smtClean="0">
                <a:latin typeface="GFS Neohellenic Bold"/>
              </a:rPr>
              <a:t>Every </a:t>
            </a:r>
            <a:r>
              <a:rPr lang="de-DE" sz="3000" dirty="0" err="1" smtClean="0">
                <a:latin typeface="GFS Neohellenic Bold"/>
              </a:rPr>
              <a:t>column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corresponds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contribution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i-</a:t>
            </a:r>
            <a:r>
              <a:rPr lang="de-DE" sz="3000" dirty="0" err="1" smtClean="0">
                <a:latin typeface="GFS Neohellenic Bold"/>
              </a:rPr>
              <a:t>th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joint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end-</a:t>
            </a:r>
            <a:r>
              <a:rPr lang="de-DE" sz="3000" dirty="0" err="1" smtClean="0">
                <a:latin typeface="GFS Neohellenic Bold"/>
              </a:rPr>
              <a:t>effector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motion</a:t>
            </a:r>
            <a:endParaRPr lang="de-DE" sz="3000" dirty="0" smtClean="0">
              <a:latin typeface="GFS Neohellenic Bold"/>
            </a:endParaRPr>
          </a:p>
          <a:p>
            <a:pPr marL="514350" indent="-514350">
              <a:buAutoNum type="arabicParenR"/>
            </a:pPr>
            <a:r>
              <a:rPr lang="de-DE" sz="3000" dirty="0" err="1" smtClean="0">
                <a:latin typeface="GFS Neohellenic Bold"/>
              </a:rPr>
              <a:t>Maps</a:t>
            </a:r>
            <a:r>
              <a:rPr lang="de-DE" sz="3000" dirty="0" smtClean="0">
                <a:latin typeface="GFS Neohellenic Bold"/>
              </a:rPr>
              <a:t> an </a:t>
            </a:r>
            <a:r>
              <a:rPr lang="de-DE" sz="3000" dirty="0" err="1" smtClean="0">
                <a:latin typeface="GFS Neohellenic Bold"/>
              </a:rPr>
              <a:t>increment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joint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angles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end-</a:t>
            </a:r>
            <a:r>
              <a:rPr lang="de-DE" sz="3000" dirty="0" err="1" smtClean="0">
                <a:latin typeface="GFS Neohellenic Bold"/>
              </a:rPr>
              <a:t>effector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twist</a:t>
            </a:r>
            <a:r>
              <a:rPr lang="de-DE" sz="3000" dirty="0" smtClean="0">
                <a:latin typeface="GFS Neohellenic Bold"/>
              </a:rPr>
              <a:t> </a:t>
            </a:r>
          </a:p>
          <a:p>
            <a:pPr marL="514350" indent="-514350">
              <a:buAutoNum type="arabicParenR"/>
            </a:pPr>
            <a:endParaRPr lang="de-DE" sz="3000" dirty="0" smtClean="0">
              <a:latin typeface="GFS Neohellenic Bold"/>
            </a:endParaRPr>
          </a:p>
        </p:txBody>
      </p:sp>
      <p:pic>
        <p:nvPicPr>
          <p:cNvPr id="56327" name="Picture 7" descr="http://latex.codecogs.com/png.latex?\large%20\dpi%7b200%7d%20\mathbf%7bJ%7d_\Theta%20\Delta\Theta%20=%20\xi_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93671" y="5782819"/>
            <a:ext cx="2838214" cy="518660"/>
          </a:xfrm>
          <a:prstGeom prst="rect">
            <a:avLst/>
          </a:prstGeom>
          <a:noFill/>
        </p:spPr>
      </p:pic>
      <p:sp>
        <p:nvSpPr>
          <p:cNvPr id="23" name="Rectangle 22"/>
          <p:cNvSpPr/>
          <p:nvPr/>
        </p:nvSpPr>
        <p:spPr>
          <a:xfrm>
            <a:off x="1796130" y="2130282"/>
            <a:ext cx="5000625" cy="8155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325" y="3438525"/>
            <a:ext cx="2017712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339600" y="838201"/>
            <a:ext cx="7712200" cy="284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447675" eaLnBrk="0" hangingPunct="0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de-DE" sz="2500" dirty="0">
                <a:latin typeface="GFS Neohellenic Bold"/>
              </a:rPr>
              <a:t> </a:t>
            </a:r>
            <a:r>
              <a:rPr lang="de-DE" sz="2500" dirty="0" err="1" smtClean="0">
                <a:latin typeface="GFS Neohellenic Bold"/>
              </a:rPr>
              <a:t>Many</a:t>
            </a:r>
            <a:r>
              <a:rPr lang="de-DE" sz="2500" dirty="0" smtClean="0">
                <a:latin typeface="GFS Neohellenic Bold"/>
              </a:rPr>
              <a:t> </a:t>
            </a:r>
            <a:r>
              <a:rPr lang="de-DE" sz="2500" dirty="0" err="1" smtClean="0">
                <a:latin typeface="GFS Neohellenic Bold"/>
              </a:rPr>
              <a:t>degrees</a:t>
            </a:r>
            <a:r>
              <a:rPr lang="de-DE" sz="2500" dirty="0" smtClean="0">
                <a:latin typeface="GFS Neohellenic Bold"/>
              </a:rPr>
              <a:t> </a:t>
            </a:r>
            <a:r>
              <a:rPr lang="de-DE" sz="2500" dirty="0" err="1">
                <a:latin typeface="GFS Neohellenic Bold"/>
              </a:rPr>
              <a:t>of</a:t>
            </a:r>
            <a:r>
              <a:rPr lang="de-DE" sz="2500" dirty="0">
                <a:latin typeface="GFS Neohellenic Bold"/>
              </a:rPr>
              <a:t> </a:t>
            </a:r>
            <a:r>
              <a:rPr lang="de-DE" sz="2500" dirty="0" err="1">
                <a:latin typeface="GFS Neohellenic Bold"/>
              </a:rPr>
              <a:t>freedom</a:t>
            </a:r>
            <a:endParaRPr lang="de-DE" sz="2500" dirty="0">
              <a:latin typeface="GFS Neohellenic Bold"/>
            </a:endParaRPr>
          </a:p>
          <a:p>
            <a:pPr defTabSz="447675" eaLnBrk="0" hangingPunct="0">
              <a:buClr>
                <a:srgbClr val="000000"/>
              </a:buClr>
              <a:buSzPct val="100000"/>
            </a:pPr>
            <a:endParaRPr lang="de-DE" sz="2500" dirty="0">
              <a:latin typeface="GFS Neohellenic Bold"/>
            </a:endParaRPr>
          </a:p>
          <a:p>
            <a:pPr defTabSz="447675" eaLnBrk="0" hangingPunct="0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de-DE" sz="2500" dirty="0">
                <a:latin typeface="GFS Neohellenic Bold"/>
              </a:rPr>
              <a:t> </a:t>
            </a:r>
            <a:r>
              <a:rPr lang="de-DE" sz="2500" dirty="0" err="1">
                <a:latin typeface="GFS Neohellenic Bold"/>
              </a:rPr>
              <a:t>Highly</a:t>
            </a:r>
            <a:r>
              <a:rPr lang="de-DE" sz="2500" dirty="0">
                <a:latin typeface="GFS Neohellenic Bold"/>
              </a:rPr>
              <a:t> Dynamic / </a:t>
            </a:r>
            <a:r>
              <a:rPr lang="de-DE" sz="2500" dirty="0" err="1">
                <a:latin typeface="GFS Neohellenic Bold"/>
              </a:rPr>
              <a:t>Skinning</a:t>
            </a:r>
            <a:r>
              <a:rPr lang="de-DE" sz="2500" dirty="0">
                <a:latin typeface="GFS Neohellenic Bold"/>
              </a:rPr>
              <a:t>/ </a:t>
            </a:r>
            <a:r>
              <a:rPr lang="de-DE" sz="2500" dirty="0" err="1">
                <a:latin typeface="GFS Neohellenic Bold"/>
              </a:rPr>
              <a:t>Clothing</a:t>
            </a:r>
            <a:r>
              <a:rPr lang="de-DE" sz="2500" dirty="0">
                <a:latin typeface="GFS Neohellenic Bold"/>
              </a:rPr>
              <a:t> / </a:t>
            </a:r>
            <a:r>
              <a:rPr lang="de-DE" sz="2500" dirty="0" err="1" smtClean="0">
                <a:latin typeface="GFS Neohellenic Bold"/>
              </a:rPr>
              <a:t>Outdoor</a:t>
            </a:r>
            <a:endParaRPr lang="de-DE" sz="2500" dirty="0" smtClean="0">
              <a:latin typeface="GFS Neohellenic Bold"/>
            </a:endParaRPr>
          </a:p>
          <a:p>
            <a:pPr defTabSz="447675" eaLnBrk="0" hangingPunct="0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endParaRPr lang="de-DE" sz="2500" dirty="0">
              <a:latin typeface="GFS Neohellenic Bold"/>
            </a:endParaRPr>
          </a:p>
          <a:p>
            <a:pPr defTabSz="447675" eaLnBrk="0" hangingPunct="0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de-DE" sz="2500" dirty="0">
                <a:latin typeface="GFS Neohellenic Bold"/>
              </a:rPr>
              <a:t> Large </a:t>
            </a:r>
            <a:r>
              <a:rPr lang="de-DE" sz="2500" dirty="0" err="1">
                <a:latin typeface="GFS Neohellenic Bold"/>
              </a:rPr>
              <a:t>variability</a:t>
            </a:r>
            <a:r>
              <a:rPr lang="de-DE" sz="2500" dirty="0">
                <a:latin typeface="GFS Neohellenic Bold"/>
              </a:rPr>
              <a:t> </a:t>
            </a:r>
            <a:r>
              <a:rPr lang="de-DE" sz="2500" dirty="0" err="1">
                <a:latin typeface="GFS Neohellenic Bold"/>
              </a:rPr>
              <a:t>and</a:t>
            </a:r>
            <a:r>
              <a:rPr lang="de-DE" sz="2500" dirty="0">
                <a:latin typeface="GFS Neohellenic Bold"/>
              </a:rPr>
              <a:t> </a:t>
            </a:r>
            <a:r>
              <a:rPr lang="de-DE" sz="2500" dirty="0" err="1">
                <a:latin typeface="GFS Neohellenic Bold"/>
              </a:rPr>
              <a:t>individuality</a:t>
            </a:r>
            <a:r>
              <a:rPr lang="de-DE" sz="2500" dirty="0">
                <a:latin typeface="GFS Neohellenic Bold"/>
              </a:rPr>
              <a:t> </a:t>
            </a:r>
            <a:r>
              <a:rPr lang="de-DE" sz="2500" dirty="0" err="1">
                <a:latin typeface="GFS Neohellenic Bold"/>
              </a:rPr>
              <a:t>of</a:t>
            </a:r>
            <a:r>
              <a:rPr lang="de-DE" sz="2500" dirty="0">
                <a:latin typeface="GFS Neohellenic Bold"/>
              </a:rPr>
              <a:t> Motion </a:t>
            </a:r>
            <a:r>
              <a:rPr lang="de-DE" sz="2500" dirty="0" err="1">
                <a:latin typeface="GFS Neohellenic Bold"/>
              </a:rPr>
              <a:t>patterns</a:t>
            </a:r>
            <a:endParaRPr lang="de-DE" sz="2500" dirty="0">
              <a:latin typeface="GFS Neohellenic Bold"/>
            </a:endParaRPr>
          </a:p>
          <a:p>
            <a:pPr defTabSz="447675" eaLnBrk="0" hangingPunct="0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endParaRPr lang="de-DE" dirty="0">
              <a:latin typeface="GFS Neohellenic Bold"/>
            </a:endParaRPr>
          </a:p>
          <a:p>
            <a:pPr defTabSz="447675" eaLnBrk="0" hangingPunct="0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endParaRPr lang="de-DE" dirty="0">
              <a:latin typeface="GFS Neohellenic Bold"/>
            </a:endParaRPr>
          </a:p>
          <a:p>
            <a:pPr defTabSz="447675" eaLnBrk="0" hangingPunct="0">
              <a:buClr>
                <a:srgbClr val="000000"/>
              </a:buClr>
              <a:buSzPct val="100000"/>
            </a:pPr>
            <a:endParaRPr lang="de-DE" dirty="0"/>
          </a:p>
        </p:txBody>
      </p: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095" y="4799012"/>
            <a:ext cx="1864105" cy="1700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7008812" y="6583362"/>
            <a:ext cx="21351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47675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1200" dirty="0"/>
              <a:t>http://www.google.de/images</a:t>
            </a:r>
          </a:p>
        </p:txBody>
      </p:sp>
      <p:pic>
        <p:nvPicPr>
          <p:cNvPr id="1127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90321" y="3800475"/>
            <a:ext cx="14287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8446" y="3235325"/>
            <a:ext cx="2380383" cy="156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Title 3"/>
          <p:cNvSpPr>
            <a:spLocks/>
          </p:cNvSpPr>
          <p:nvPr/>
        </p:nvSpPr>
        <p:spPr bwMode="auto">
          <a:xfrm>
            <a:off x="822325" y="-107950"/>
            <a:ext cx="82296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4400">
                <a:solidFill>
                  <a:srgbClr val="DCE6F2"/>
                </a:solidFill>
                <a:latin typeface="GFS Neohellenic Bold"/>
                <a:ea typeface="GFS Neohellenic Bold"/>
                <a:cs typeface="GFS Neohellenic Bold"/>
              </a:rPr>
              <a:t>Is it hard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Articulated</a:t>
            </a:r>
            <a:r>
              <a:rPr lang="de-DE" dirty="0" smtClean="0"/>
              <a:t> </a:t>
            </a:r>
            <a:r>
              <a:rPr lang="de-DE" dirty="0" err="1" smtClean="0"/>
              <a:t>Jacobian</a:t>
            </a:r>
            <a:endParaRPr lang="de-DE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872" y="5757942"/>
            <a:ext cx="73342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 flipH="1">
            <a:off x="1402301" y="3502407"/>
            <a:ext cx="342198" cy="347241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Cube 4"/>
          <p:cNvSpPr/>
          <p:nvPr/>
        </p:nvSpPr>
        <p:spPr>
          <a:xfrm>
            <a:off x="1642850" y="3317910"/>
            <a:ext cx="2233914" cy="636608"/>
          </a:xfrm>
          <a:prstGeom prst="cub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Oval 5"/>
          <p:cNvSpPr/>
          <p:nvPr/>
        </p:nvSpPr>
        <p:spPr>
          <a:xfrm flipH="1">
            <a:off x="3763540" y="3458395"/>
            <a:ext cx="342198" cy="347241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Cube 6"/>
          <p:cNvSpPr/>
          <p:nvPr/>
        </p:nvSpPr>
        <p:spPr>
          <a:xfrm>
            <a:off x="4029164" y="3317910"/>
            <a:ext cx="2233914" cy="636608"/>
          </a:xfrm>
          <a:prstGeom prst="cub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8" name="Group 7"/>
          <p:cNvGrpSpPr/>
          <p:nvPr/>
        </p:nvGrpSpPr>
        <p:grpSpPr>
          <a:xfrm>
            <a:off x="5384125" y="2839055"/>
            <a:ext cx="751628" cy="698077"/>
            <a:chOff x="518072" y="1352651"/>
            <a:chExt cx="1103393" cy="819530"/>
          </a:xfrm>
        </p:grpSpPr>
        <p:cxnSp>
          <p:nvCxnSpPr>
            <p:cNvPr id="9" name="Straight Arrow Connector 8"/>
            <p:cNvCxnSpPr/>
            <p:nvPr/>
          </p:nvCxnSpPr>
          <p:spPr>
            <a:xfrm flipV="1">
              <a:off x="1018572" y="1352651"/>
              <a:ext cx="0" cy="597517"/>
            </a:xfrm>
            <a:prstGeom prst="straightConnector1">
              <a:avLst/>
            </a:prstGeom>
            <a:ln w="38100">
              <a:solidFill>
                <a:srgbClr val="3076C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>
              <a:off x="1018572" y="1950168"/>
              <a:ext cx="602893" cy="69612"/>
            </a:xfrm>
            <a:prstGeom prst="straightConnector1">
              <a:avLst/>
            </a:prstGeom>
            <a:ln w="38100">
              <a:solidFill>
                <a:srgbClr val="00FF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H="1">
              <a:off x="518072" y="1950168"/>
              <a:ext cx="500500" cy="22201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5852389" y="2303444"/>
            <a:ext cx="4851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B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1109569" y="3782486"/>
            <a:ext cx="426164" cy="4716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3450600" y="3722205"/>
            <a:ext cx="426164" cy="5319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 flipH="1">
            <a:off x="6126704" y="3407317"/>
            <a:ext cx="495358" cy="442331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6" name="Picture 2" descr="http://latex.codecogs.com/png.latex?\LARGE%20\dpi%7b200%7d%20\xi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4733" y="4254148"/>
            <a:ext cx="381000" cy="495301"/>
          </a:xfrm>
          <a:prstGeom prst="rect">
            <a:avLst/>
          </a:prstGeom>
          <a:noFill/>
        </p:spPr>
      </p:pic>
      <p:pic>
        <p:nvPicPr>
          <p:cNvPr id="17" name="Picture 4" descr="http://latex.codecogs.com/png.latex?\LARGE%20\dpi%7b200%7d%20\xi_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50575" y="4281570"/>
            <a:ext cx="400050" cy="495301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822872" y="1006997"/>
            <a:ext cx="70475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Intuition: Linear </a:t>
            </a:r>
            <a:r>
              <a:rPr lang="de-DE" sz="3000" dirty="0" err="1" smtClean="0">
                <a:latin typeface="GFS Neohellenic Bold"/>
              </a:rPr>
              <a:t>combination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twists</a:t>
            </a:r>
            <a:endParaRPr lang="de-DE" sz="3000" dirty="0" smtClean="0">
              <a:latin typeface="GFS Neohellenic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Articulated</a:t>
            </a:r>
            <a:r>
              <a:rPr lang="de-DE" dirty="0" smtClean="0"/>
              <a:t> </a:t>
            </a:r>
            <a:r>
              <a:rPr lang="de-DE" dirty="0" err="1" smtClean="0"/>
              <a:t>Jacobian</a:t>
            </a:r>
            <a:endParaRPr lang="de-DE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872" y="5757942"/>
            <a:ext cx="73342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 flipH="1">
            <a:off x="1402301" y="3502407"/>
            <a:ext cx="342198" cy="347241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Cube 4"/>
          <p:cNvSpPr/>
          <p:nvPr/>
        </p:nvSpPr>
        <p:spPr>
          <a:xfrm>
            <a:off x="1642850" y="3317910"/>
            <a:ext cx="2233914" cy="636608"/>
          </a:xfrm>
          <a:prstGeom prst="cub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Oval 5"/>
          <p:cNvSpPr/>
          <p:nvPr/>
        </p:nvSpPr>
        <p:spPr>
          <a:xfrm flipH="1">
            <a:off x="3763540" y="3458395"/>
            <a:ext cx="342198" cy="347241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1109569" y="3782486"/>
            <a:ext cx="426164" cy="4716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3450600" y="3722205"/>
            <a:ext cx="426164" cy="5319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 rot="21154817">
            <a:off x="3940586" y="2071053"/>
            <a:ext cx="2592898" cy="1651074"/>
            <a:chOff x="4029164" y="2303444"/>
            <a:chExt cx="2592898" cy="1651074"/>
          </a:xfrm>
        </p:grpSpPr>
        <p:sp>
          <p:nvSpPr>
            <p:cNvPr id="7" name="Cube 6"/>
            <p:cNvSpPr/>
            <p:nvPr/>
          </p:nvSpPr>
          <p:spPr>
            <a:xfrm>
              <a:off x="4029164" y="3317910"/>
              <a:ext cx="2233914" cy="636608"/>
            </a:xfrm>
            <a:prstGeom prst="cub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5384125" y="2839055"/>
              <a:ext cx="751628" cy="698077"/>
              <a:chOff x="518072" y="1352651"/>
              <a:chExt cx="1103393" cy="819530"/>
            </a:xfrm>
          </p:grpSpPr>
          <p:cxnSp>
            <p:nvCxnSpPr>
              <p:cNvPr id="9" name="Straight Arrow Connector 8"/>
              <p:cNvCxnSpPr/>
              <p:nvPr/>
            </p:nvCxnSpPr>
            <p:spPr>
              <a:xfrm flipV="1">
                <a:off x="1018572" y="1352651"/>
                <a:ext cx="0" cy="597517"/>
              </a:xfrm>
              <a:prstGeom prst="straightConnector1">
                <a:avLst/>
              </a:prstGeom>
              <a:ln w="38100">
                <a:solidFill>
                  <a:srgbClr val="3076C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/>
              <p:cNvCxnSpPr/>
              <p:nvPr/>
            </p:nvCxnSpPr>
            <p:spPr>
              <a:xfrm>
                <a:off x="1018572" y="1950168"/>
                <a:ext cx="602893" cy="69612"/>
              </a:xfrm>
              <a:prstGeom prst="straightConnector1">
                <a:avLst/>
              </a:prstGeom>
              <a:ln w="38100">
                <a:solidFill>
                  <a:srgbClr val="00FF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10"/>
              <p:cNvCxnSpPr/>
              <p:nvPr/>
            </p:nvCxnSpPr>
            <p:spPr>
              <a:xfrm flipH="1">
                <a:off x="518072" y="1950168"/>
                <a:ext cx="500500" cy="222013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Box 11"/>
            <p:cNvSpPr txBox="1"/>
            <p:nvPr/>
          </p:nvSpPr>
          <p:spPr>
            <a:xfrm>
              <a:off x="5852389" y="2303444"/>
              <a:ext cx="4851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000" dirty="0" smtClean="0">
                  <a:latin typeface="GFS Neohellenic Bold"/>
                </a:rPr>
                <a:t>B</a:t>
              </a:r>
            </a:p>
          </p:txBody>
        </p:sp>
        <p:sp>
          <p:nvSpPr>
            <p:cNvPr id="15" name="Oval 14"/>
            <p:cNvSpPr/>
            <p:nvPr/>
          </p:nvSpPr>
          <p:spPr>
            <a:xfrm flipH="1">
              <a:off x="6126704" y="3407317"/>
              <a:ext cx="495358" cy="442331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6" name="Picture 2" descr="http://latex.codecogs.com/png.latex?\LARGE%20\dpi%7b200%7d%20\xi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4733" y="4254148"/>
            <a:ext cx="381000" cy="495301"/>
          </a:xfrm>
          <a:prstGeom prst="rect">
            <a:avLst/>
          </a:prstGeom>
          <a:noFill/>
        </p:spPr>
      </p:pic>
      <p:pic>
        <p:nvPicPr>
          <p:cNvPr id="17" name="Picture 4" descr="http://latex.codecogs.com/png.latex?\LARGE%20\dpi%7b200%7d%20\xi_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50575" y="4281570"/>
            <a:ext cx="400050" cy="495301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822872" y="1006997"/>
            <a:ext cx="70475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Intuition: Linear </a:t>
            </a:r>
            <a:r>
              <a:rPr lang="de-DE" sz="3000" dirty="0" err="1" smtClean="0">
                <a:latin typeface="GFS Neohellenic Bold"/>
              </a:rPr>
              <a:t>combination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twists</a:t>
            </a:r>
            <a:endParaRPr lang="de-DE" sz="3000" dirty="0" smtClean="0">
              <a:latin typeface="GFS Neohellenic Bold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642850" y="3954518"/>
            <a:ext cx="4972843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6412374" y="3305344"/>
            <a:ext cx="191744" cy="58886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0" name="Picture 2" descr="http://latex.codecogs.com/png.latex?\large%20\dpi%7b200%7d%20\Delta%20\mathbf%7bp%7d_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15693" y="3379304"/>
            <a:ext cx="666750" cy="342901"/>
          </a:xfrm>
          <a:prstGeom prst="rect">
            <a:avLst/>
          </a:prstGeom>
          <a:noFill/>
        </p:spPr>
      </p:pic>
      <p:sp>
        <p:nvSpPr>
          <p:cNvPr id="31" name="Rectangle 30"/>
          <p:cNvSpPr/>
          <p:nvPr/>
        </p:nvSpPr>
        <p:spPr>
          <a:xfrm>
            <a:off x="5139159" y="5757942"/>
            <a:ext cx="928202" cy="657225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Articulated</a:t>
            </a:r>
            <a:r>
              <a:rPr lang="de-DE" dirty="0" smtClean="0"/>
              <a:t> </a:t>
            </a:r>
            <a:r>
              <a:rPr lang="de-DE" dirty="0" err="1" smtClean="0"/>
              <a:t>Jacobian</a:t>
            </a:r>
            <a:endParaRPr lang="de-DE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872" y="5757942"/>
            <a:ext cx="73342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 flipH="1">
            <a:off x="1402301" y="3502407"/>
            <a:ext cx="342198" cy="347241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1109569" y="3782486"/>
            <a:ext cx="426164" cy="4716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 rot="21202735">
            <a:off x="1538675" y="1793253"/>
            <a:ext cx="4890634" cy="2183095"/>
            <a:chOff x="1642850" y="2071053"/>
            <a:chExt cx="4890634" cy="2183095"/>
          </a:xfrm>
        </p:grpSpPr>
        <p:sp>
          <p:nvSpPr>
            <p:cNvPr id="5" name="Cube 4"/>
            <p:cNvSpPr/>
            <p:nvPr/>
          </p:nvSpPr>
          <p:spPr>
            <a:xfrm>
              <a:off x="1642850" y="3317910"/>
              <a:ext cx="2233914" cy="636608"/>
            </a:xfrm>
            <a:prstGeom prst="cub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Oval 5"/>
            <p:cNvSpPr/>
            <p:nvPr/>
          </p:nvSpPr>
          <p:spPr>
            <a:xfrm flipH="1">
              <a:off x="3763540" y="3458395"/>
              <a:ext cx="342198" cy="347241"/>
            </a:xfrm>
            <a:prstGeom prst="ellipse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H="1">
              <a:off x="3450600" y="3722205"/>
              <a:ext cx="426164" cy="53194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8" name="Group 19"/>
            <p:cNvGrpSpPr/>
            <p:nvPr/>
          </p:nvGrpSpPr>
          <p:grpSpPr>
            <a:xfrm rot="21154817">
              <a:off x="3940586" y="2071053"/>
              <a:ext cx="2592898" cy="1651074"/>
              <a:chOff x="4029164" y="2303444"/>
              <a:chExt cx="2592898" cy="1651074"/>
            </a:xfrm>
          </p:grpSpPr>
          <p:sp>
            <p:nvSpPr>
              <p:cNvPr id="7" name="Cube 6"/>
              <p:cNvSpPr/>
              <p:nvPr/>
            </p:nvSpPr>
            <p:spPr>
              <a:xfrm>
                <a:off x="4029164" y="3317910"/>
                <a:ext cx="2233914" cy="636608"/>
              </a:xfrm>
              <a:prstGeom prst="cub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19" name="Group 7"/>
              <p:cNvGrpSpPr/>
              <p:nvPr/>
            </p:nvGrpSpPr>
            <p:grpSpPr>
              <a:xfrm>
                <a:off x="5384125" y="2839055"/>
                <a:ext cx="751628" cy="698077"/>
                <a:chOff x="518072" y="1352651"/>
                <a:chExt cx="1103393" cy="819530"/>
              </a:xfrm>
            </p:grpSpPr>
            <p:cxnSp>
              <p:nvCxnSpPr>
                <p:cNvPr id="9" name="Straight Arrow Connector 8"/>
                <p:cNvCxnSpPr/>
                <p:nvPr/>
              </p:nvCxnSpPr>
              <p:spPr>
                <a:xfrm flipV="1">
                  <a:off x="1018572" y="1352651"/>
                  <a:ext cx="0" cy="597517"/>
                </a:xfrm>
                <a:prstGeom prst="straightConnector1">
                  <a:avLst/>
                </a:prstGeom>
                <a:ln w="38100">
                  <a:solidFill>
                    <a:srgbClr val="3076CF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Arrow Connector 9"/>
                <p:cNvCxnSpPr/>
                <p:nvPr/>
              </p:nvCxnSpPr>
              <p:spPr>
                <a:xfrm>
                  <a:off x="1018572" y="1950168"/>
                  <a:ext cx="602893" cy="69612"/>
                </a:xfrm>
                <a:prstGeom prst="straightConnector1">
                  <a:avLst/>
                </a:prstGeom>
                <a:ln w="38100">
                  <a:solidFill>
                    <a:srgbClr val="00FF00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Arrow Connector 10"/>
                <p:cNvCxnSpPr/>
                <p:nvPr/>
              </p:nvCxnSpPr>
              <p:spPr>
                <a:xfrm flipH="1">
                  <a:off x="518072" y="1950168"/>
                  <a:ext cx="500500" cy="222013"/>
                </a:xfrm>
                <a:prstGeom prst="straightConnector1">
                  <a:avLst/>
                </a:prstGeom>
                <a:ln w="38100">
                  <a:solidFill>
                    <a:srgbClr val="FF0000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" name="TextBox 11"/>
              <p:cNvSpPr txBox="1"/>
              <p:nvPr/>
            </p:nvSpPr>
            <p:spPr>
              <a:xfrm>
                <a:off x="5852389" y="2303444"/>
                <a:ext cx="48512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3000" dirty="0" smtClean="0">
                    <a:latin typeface="GFS Neohellenic Bold"/>
                  </a:rPr>
                  <a:t>B</a:t>
                </a:r>
              </a:p>
            </p:txBody>
          </p:sp>
          <p:sp>
            <p:nvSpPr>
              <p:cNvPr id="15" name="Oval 14"/>
              <p:cNvSpPr/>
              <p:nvPr/>
            </p:nvSpPr>
            <p:spPr>
              <a:xfrm flipH="1">
                <a:off x="6126704" y="3407317"/>
                <a:ext cx="495358" cy="442331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16" name="Picture 2" descr="http://latex.codecogs.com/png.latex?\LARGE%20\dpi%7b200%7d%20\xi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4733" y="4254148"/>
            <a:ext cx="381000" cy="495301"/>
          </a:xfrm>
          <a:prstGeom prst="rect">
            <a:avLst/>
          </a:prstGeom>
          <a:noFill/>
        </p:spPr>
      </p:pic>
      <p:pic>
        <p:nvPicPr>
          <p:cNvPr id="17" name="Picture 4" descr="http://latex.codecogs.com/png.latex?\LARGE%20\dpi%7b200%7d%20\xi_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50575" y="4042582"/>
            <a:ext cx="400050" cy="495301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822872" y="1006997"/>
            <a:ext cx="70475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Intuition: Linear </a:t>
            </a:r>
            <a:r>
              <a:rPr lang="de-DE" sz="3000" dirty="0" err="1" smtClean="0">
                <a:latin typeface="GFS Neohellenic Bold"/>
              </a:rPr>
              <a:t>combination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twists</a:t>
            </a:r>
            <a:endParaRPr lang="de-DE" sz="3000" dirty="0" smtClean="0">
              <a:latin typeface="GFS Neohellenic Bold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642850" y="3954518"/>
            <a:ext cx="4972843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6412374" y="3305344"/>
            <a:ext cx="191744" cy="58886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6562" name="Picture 2" descr="http://latex.codecogs.com/png.latex?\large%20\dpi%7b200%7d%20\Delta%20\mathbf%7bp%7d_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04118" y="2840187"/>
            <a:ext cx="657225" cy="342901"/>
          </a:xfrm>
          <a:prstGeom prst="rect">
            <a:avLst/>
          </a:prstGeom>
          <a:noFill/>
        </p:spPr>
      </p:pic>
      <p:cxnSp>
        <p:nvCxnSpPr>
          <p:cNvPr id="24" name="Straight Arrow Connector 23"/>
          <p:cNvCxnSpPr/>
          <p:nvPr/>
        </p:nvCxnSpPr>
        <p:spPr>
          <a:xfrm>
            <a:off x="6263656" y="2840187"/>
            <a:ext cx="125568" cy="42509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7" name="Picture 2" descr="http://latex.codecogs.com/png.latex?\large%20\dpi%7b200%7d%20\Delta%20\mathbf%7bp%7d_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15693" y="3389527"/>
            <a:ext cx="666750" cy="342901"/>
          </a:xfrm>
          <a:prstGeom prst="rect">
            <a:avLst/>
          </a:prstGeom>
          <a:noFill/>
        </p:spPr>
      </p:pic>
      <p:sp>
        <p:nvSpPr>
          <p:cNvPr id="28" name="Rectangle 27"/>
          <p:cNvSpPr/>
          <p:nvPr/>
        </p:nvSpPr>
        <p:spPr>
          <a:xfrm>
            <a:off x="4075590" y="5757942"/>
            <a:ext cx="928202" cy="657225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Pose Parameters</a:t>
            </a:r>
            <a:endParaRPr lang="de-DE" dirty="0"/>
          </a:p>
        </p:txBody>
      </p:sp>
      <p:pic>
        <p:nvPicPr>
          <p:cNvPr id="57348" name="Picture 4" descr="http://latex.codecogs.com/png.latex?\large%20\dpi%7b200%7d%20\mathbf%7bx%7d_t%20=%20(\xi,%20\theta_1%20\hdots%20\theta_n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871" y="2165171"/>
            <a:ext cx="2667000" cy="381001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2936" y="2088969"/>
            <a:ext cx="1219200" cy="2698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ab_10_01_00_112_mesh.png"/>
          <p:cNvPicPr>
            <a:picLocks noChangeAspect="1"/>
          </p:cNvPicPr>
          <p:nvPr/>
        </p:nvPicPr>
        <p:blipFill>
          <a:blip r:embed="rId5" cstate="print"/>
          <a:srcRect t="6111"/>
          <a:stretch>
            <a:fillRect/>
          </a:stretch>
        </p:blipFill>
        <p:spPr>
          <a:xfrm>
            <a:off x="6323635" y="1403169"/>
            <a:ext cx="2049823" cy="2895600"/>
          </a:xfrm>
          <a:prstGeom prst="rect">
            <a:avLst/>
          </a:prstGeom>
        </p:spPr>
      </p:pic>
      <p:sp>
        <p:nvSpPr>
          <p:cNvPr id="15" name="Arc 14"/>
          <p:cNvSpPr/>
          <p:nvPr/>
        </p:nvSpPr>
        <p:spPr bwMode="auto">
          <a:xfrm>
            <a:off x="4685918" y="2088969"/>
            <a:ext cx="1981200" cy="685800"/>
          </a:xfrm>
          <a:prstGeom prst="arc">
            <a:avLst>
              <a:gd name="adj1" fmla="val 11333642"/>
              <a:gd name="adj2" fmla="val 21397062"/>
            </a:avLst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76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de-DE" sz="16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9413" y="785149"/>
            <a:ext cx="60409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Pose </a:t>
            </a:r>
            <a:r>
              <a:rPr lang="de-DE" sz="3000" dirty="0" err="1" smtClean="0">
                <a:latin typeface="GFS Neohellenic Bold"/>
              </a:rPr>
              <a:t>parameters</a:t>
            </a:r>
            <a:r>
              <a:rPr lang="de-DE" sz="3000" dirty="0" smtClean="0">
                <a:latin typeface="GFS Neohellenic Bold"/>
              </a:rPr>
              <a:t>: </a:t>
            </a:r>
            <a:r>
              <a:rPr lang="de-DE" sz="3000" dirty="0" err="1" smtClean="0">
                <a:latin typeface="GFS Neohellenic Bold"/>
              </a:rPr>
              <a:t>root</a:t>
            </a:r>
            <a:r>
              <a:rPr lang="de-DE" sz="3000" dirty="0" smtClean="0">
                <a:latin typeface="GFS Neohellenic Bold"/>
              </a:rPr>
              <a:t> + </a:t>
            </a:r>
            <a:r>
              <a:rPr lang="de-DE" sz="3000" dirty="0" err="1" smtClean="0">
                <a:latin typeface="GFS Neohellenic Bold"/>
              </a:rPr>
              <a:t>joint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angles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58430" y="2019519"/>
            <a:ext cx="3074506" cy="685800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Pose </a:t>
            </a:r>
            <a:r>
              <a:rPr lang="de-DE" dirty="0" err="1" smtClean="0"/>
              <a:t>Jacobian</a:t>
            </a:r>
            <a:endParaRPr lang="de-DE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8766" y="3030216"/>
            <a:ext cx="67532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69413" y="785149"/>
            <a:ext cx="79106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Maps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increments</a:t>
            </a:r>
            <a:r>
              <a:rPr lang="de-DE" sz="3000" dirty="0" smtClean="0">
                <a:latin typeface="GFS Neohellenic Bold"/>
              </a:rPr>
              <a:t> in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pose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parameters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increments</a:t>
            </a:r>
            <a:r>
              <a:rPr lang="de-DE" sz="3000" dirty="0" smtClean="0">
                <a:latin typeface="GFS Neohellenic Bold"/>
              </a:rPr>
              <a:t> in end-</a:t>
            </a:r>
            <a:r>
              <a:rPr lang="de-DE" sz="3000" dirty="0" err="1" smtClean="0">
                <a:latin typeface="GFS Neohellenic Bold"/>
              </a:rPr>
              <a:t>effector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position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6" name="Right Brace 5"/>
          <p:cNvSpPr/>
          <p:nvPr/>
        </p:nvSpPr>
        <p:spPr>
          <a:xfrm rot="5400000">
            <a:off x="2876295" y="3561326"/>
            <a:ext cx="416688" cy="1678332"/>
          </a:xfrm>
          <a:prstGeom prst="rightBrace">
            <a:avLst>
              <a:gd name="adj1" fmla="val 36110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ight Brace 6"/>
          <p:cNvSpPr/>
          <p:nvPr/>
        </p:nvSpPr>
        <p:spPr>
          <a:xfrm rot="5400000">
            <a:off x="5429475" y="3105091"/>
            <a:ext cx="416688" cy="2590801"/>
          </a:xfrm>
          <a:prstGeom prst="rightBrace">
            <a:avLst>
              <a:gd name="adj1" fmla="val 44444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5946" y="1800812"/>
            <a:ext cx="1219200" cy="2698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8"/>
          <p:cNvSpPr/>
          <p:nvPr/>
        </p:nvSpPr>
        <p:spPr>
          <a:xfrm>
            <a:off x="7743465" y="4224758"/>
            <a:ext cx="208343" cy="164143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Box 9"/>
          <p:cNvSpPr txBox="1"/>
          <p:nvPr/>
        </p:nvSpPr>
        <p:spPr>
          <a:xfrm>
            <a:off x="1886674" y="4988708"/>
            <a:ext cx="2455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6 </a:t>
            </a:r>
            <a:r>
              <a:rPr lang="de-DE" sz="3000" dirty="0" err="1" smtClean="0">
                <a:latin typeface="GFS Neohellenic Bold"/>
              </a:rPr>
              <a:t>columns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Root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23443" y="4988708"/>
            <a:ext cx="3090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N </a:t>
            </a:r>
            <a:r>
              <a:rPr lang="de-DE" sz="3000" dirty="0" err="1" smtClean="0">
                <a:latin typeface="GFS Neohellenic Bold"/>
              </a:rPr>
              <a:t>columns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for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one</a:t>
            </a:r>
            <a:r>
              <a:rPr lang="de-DE" sz="3000" dirty="0" smtClean="0">
                <a:latin typeface="GFS Neohellenic Bold"/>
              </a:rPr>
              <a:t> per </a:t>
            </a:r>
            <a:r>
              <a:rPr lang="de-DE" sz="3000" dirty="0" err="1" smtClean="0">
                <a:latin typeface="GFS Neohellenic Bold"/>
              </a:rPr>
              <a:t>joint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2050" name="Picture 2" descr="http://latex.codecogs.com/png.latex?\LARGE%20\dpi%7b200%7d%20\mathbf%7bJ_x%7d:\Delta\mathbf%7bx%7d\mapsto\Delta\mathbf%7bp%7d_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9098" y="2122790"/>
            <a:ext cx="3505200" cy="495301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2245473" y="2019519"/>
            <a:ext cx="3831235" cy="685800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4294967295"/>
          </p:nvPr>
        </p:nvSpPr>
        <p:spPr>
          <a:xfrm>
            <a:off x="1411209" y="83090"/>
            <a:ext cx="362656" cy="3365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74562" y="798653"/>
            <a:ext cx="785921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de-DE" sz="3000" dirty="0" err="1" smtClean="0">
                <a:latin typeface="GFS Neohellenic Bold"/>
              </a:rPr>
              <a:t>Kinematic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parameterization</a:t>
            </a:r>
            <a:endParaRPr lang="de-DE" sz="3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Rotation Matrices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Euler </a:t>
            </a:r>
            <a:r>
              <a:rPr lang="de-DE" sz="2000" dirty="0" err="1" smtClean="0">
                <a:latin typeface="GFS Neohellenic Bold"/>
              </a:rPr>
              <a:t>Angles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Quaternions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Twists </a:t>
            </a:r>
            <a:r>
              <a:rPr lang="de-DE" sz="2000" dirty="0" err="1" smtClean="0">
                <a:latin typeface="GFS Neohellenic Bold"/>
              </a:rPr>
              <a:t>and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Exponential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maps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Kinematic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chains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3000" dirty="0" smtClean="0">
                <a:latin typeface="GFS Neohellenic Bold"/>
              </a:rPr>
              <a:t>2) </a:t>
            </a:r>
            <a:r>
              <a:rPr lang="de-DE" sz="3000" dirty="0" err="1" smtClean="0">
                <a:latin typeface="GFS Neohellenic Bold"/>
              </a:rPr>
              <a:t>Subject</a:t>
            </a:r>
            <a:r>
              <a:rPr lang="de-DE" sz="3000" dirty="0" smtClean="0">
                <a:latin typeface="GFS Neohellenic Bold"/>
              </a:rPr>
              <a:t> model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Geometric</a:t>
            </a:r>
            <a:r>
              <a:rPr lang="de-DE" sz="2000" dirty="0" smtClean="0">
                <a:latin typeface="GFS Neohellenic Bold"/>
              </a:rPr>
              <a:t> primitives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Detailed</a:t>
            </a:r>
            <a:r>
              <a:rPr lang="de-DE" sz="2000" dirty="0" smtClean="0">
                <a:latin typeface="GFS Neohellenic Bold"/>
              </a:rPr>
              <a:t> Body Scans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Human Shape </a:t>
            </a:r>
            <a:r>
              <a:rPr lang="de-DE" sz="2000" dirty="0" err="1" smtClean="0">
                <a:latin typeface="GFS Neohellenic Bold"/>
              </a:rPr>
              <a:t>models</a:t>
            </a:r>
            <a:r>
              <a:rPr lang="de-DE" sz="2000" dirty="0" smtClean="0">
                <a:latin typeface="GFS Neohellenic Bold"/>
              </a:rPr>
              <a:t> </a:t>
            </a:r>
          </a:p>
          <a:p>
            <a:pPr marL="514350" indent="-514350"/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3000" dirty="0" smtClean="0">
                <a:latin typeface="GFS Neohellenic Bold"/>
              </a:rPr>
              <a:t>3) </a:t>
            </a:r>
            <a:r>
              <a:rPr lang="de-DE" sz="3000" dirty="0" err="1" smtClean="0">
                <a:latin typeface="GFS Neohellenic Bold"/>
              </a:rPr>
              <a:t>Inference</a:t>
            </a:r>
            <a:endParaRPr lang="de-DE" sz="3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Observation </a:t>
            </a:r>
            <a:r>
              <a:rPr lang="de-DE" sz="2000" dirty="0" err="1" smtClean="0">
                <a:latin typeface="GFS Neohellenic Bold"/>
              </a:rPr>
              <a:t>likelihood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Local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optimization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Particle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Based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optimization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endParaRPr lang="de-DE" sz="3000" dirty="0" smtClean="0">
              <a:latin typeface="GFS Neohellenic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7129" y="3087589"/>
            <a:ext cx="2775192" cy="53139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Geometric</a:t>
            </a:r>
            <a:r>
              <a:rPr lang="de-DE" dirty="0" smtClean="0"/>
              <a:t> primitives</a:t>
            </a:r>
            <a:endParaRPr lang="de-DE" dirty="0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12300" y="3781197"/>
            <a:ext cx="1152501" cy="184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4"/>
          <a:srcRect t="15560" b="10866"/>
          <a:stretch>
            <a:fillRect/>
          </a:stretch>
        </p:blipFill>
        <p:spPr bwMode="auto">
          <a:xfrm>
            <a:off x="5284172" y="3758047"/>
            <a:ext cx="1264172" cy="184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38193" y="3167722"/>
            <a:ext cx="1619968" cy="2462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12300" y="1980972"/>
            <a:ext cx="1152501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73430" y="2042531"/>
            <a:ext cx="1238984" cy="1715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3972" y="2595206"/>
            <a:ext cx="1144824" cy="125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3102027" y="1192199"/>
            <a:ext cx="5810479" cy="5393796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tangle 10"/>
          <p:cNvSpPr/>
          <p:nvPr/>
        </p:nvSpPr>
        <p:spPr>
          <a:xfrm>
            <a:off x="265589" y="1192199"/>
            <a:ext cx="2385020" cy="5393795"/>
          </a:xfrm>
          <a:prstGeom prst="rect">
            <a:avLst/>
          </a:prstGeom>
          <a:noFill/>
          <a:ln w="57150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Box 11"/>
          <p:cNvSpPr txBox="1"/>
          <p:nvPr/>
        </p:nvSpPr>
        <p:spPr>
          <a:xfrm>
            <a:off x="765209" y="638202"/>
            <a:ext cx="7047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solidFill>
                  <a:srgbClr val="C00000"/>
                </a:solidFill>
                <a:latin typeface="GFS Neohellenic Bold"/>
              </a:rPr>
              <a:t>2D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1277" y="638202"/>
            <a:ext cx="7047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solidFill>
                  <a:srgbClr val="3D72B8"/>
                </a:solidFill>
                <a:latin typeface="GFS Neohellenic Bold"/>
              </a:rPr>
              <a:t>3D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22925" y="5717915"/>
            <a:ext cx="19917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 err="1" smtClean="0">
                <a:latin typeface="GFS Neohellenic Bold"/>
              </a:rPr>
              <a:t>Kjellström</a:t>
            </a:r>
            <a:r>
              <a:rPr lang="de-DE" sz="1500" dirty="0" smtClean="0">
                <a:latin typeface="GFS Neohellenic Bold"/>
              </a:rPr>
              <a:t> et.al.</a:t>
            </a:r>
          </a:p>
          <a:p>
            <a:r>
              <a:rPr lang="de-DE" sz="1500" dirty="0" err="1" smtClean="0">
                <a:latin typeface="GFS Neohellenic Bold"/>
              </a:rPr>
              <a:t>Sigal</a:t>
            </a:r>
            <a:r>
              <a:rPr lang="de-DE" sz="1500" dirty="0" smtClean="0">
                <a:latin typeface="GFS Neohellenic Bold"/>
              </a:rPr>
              <a:t> et.al.</a:t>
            </a:r>
            <a:endParaRPr lang="de-DE" sz="1500" dirty="0" err="1" smtClean="0">
              <a:latin typeface="GFS Neohellenic Bold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48514" y="5717915"/>
            <a:ext cx="26171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 smtClean="0">
                <a:latin typeface="GFS Neohellenic Bold"/>
              </a:rPr>
              <a:t>Kehl </a:t>
            </a:r>
            <a:r>
              <a:rPr lang="de-DE" sz="1500" dirty="0" err="1" smtClean="0">
                <a:latin typeface="GFS Neohellenic Bold"/>
              </a:rPr>
              <a:t>and</a:t>
            </a:r>
            <a:r>
              <a:rPr lang="de-DE" sz="1500" dirty="0" smtClean="0">
                <a:latin typeface="GFS Neohellenic Bold"/>
              </a:rPr>
              <a:t> Van </a:t>
            </a:r>
            <a:r>
              <a:rPr lang="de-DE" sz="1500" dirty="0" err="1" smtClean="0">
                <a:latin typeface="GFS Neohellenic Bold"/>
              </a:rPr>
              <a:t>Gool</a:t>
            </a:r>
            <a:endParaRPr lang="de-DE" sz="1500" dirty="0" smtClean="0">
              <a:latin typeface="GFS Neohellenic Bold"/>
            </a:endParaRPr>
          </a:p>
          <a:p>
            <a:r>
              <a:rPr lang="de-DE" sz="1500" dirty="0" err="1" smtClean="0">
                <a:latin typeface="GFS Neohellenic Bold"/>
              </a:rPr>
              <a:t>Sminchisescu</a:t>
            </a:r>
            <a:r>
              <a:rPr lang="de-DE" sz="1500" dirty="0" smtClean="0">
                <a:latin typeface="GFS Neohellenic Bold"/>
              </a:rPr>
              <a:t> </a:t>
            </a:r>
            <a:r>
              <a:rPr lang="de-DE" sz="1500" dirty="0" err="1" smtClean="0">
                <a:latin typeface="GFS Neohellenic Bold"/>
              </a:rPr>
              <a:t>and</a:t>
            </a:r>
            <a:r>
              <a:rPr lang="de-DE" sz="1500" dirty="0" smtClean="0">
                <a:latin typeface="GFS Neohellenic Bold"/>
              </a:rPr>
              <a:t> </a:t>
            </a:r>
            <a:r>
              <a:rPr lang="de-DE" sz="1500" dirty="0" err="1" smtClean="0">
                <a:latin typeface="GFS Neohellenic Bold"/>
              </a:rPr>
              <a:t>Triggs</a:t>
            </a:r>
            <a:endParaRPr lang="de-DE" sz="1500" dirty="0" smtClean="0">
              <a:latin typeface="GFS Neohellenic Bold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4577" y="5717915"/>
            <a:ext cx="207081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 err="1" smtClean="0">
                <a:latin typeface="GFS Neohellenic Bold"/>
              </a:rPr>
              <a:t>Felzenszwalb</a:t>
            </a:r>
            <a:r>
              <a:rPr lang="de-DE" sz="1500" dirty="0" smtClean="0"/>
              <a:t> </a:t>
            </a:r>
            <a:r>
              <a:rPr lang="de-DE" sz="1500" dirty="0" smtClean="0">
                <a:latin typeface="GFS Neohellenic Bold"/>
              </a:rPr>
              <a:t>et.al</a:t>
            </a:r>
          </a:p>
          <a:p>
            <a:r>
              <a:rPr lang="de-DE" sz="1500" dirty="0" err="1" smtClean="0">
                <a:latin typeface="GFS Neohellenic Bold"/>
              </a:rPr>
              <a:t>Ramanan</a:t>
            </a:r>
            <a:r>
              <a:rPr lang="de-DE" sz="1500" dirty="0" smtClean="0">
                <a:latin typeface="GFS Neohellenic Bold"/>
              </a:rPr>
              <a:t> et.al. </a:t>
            </a:r>
            <a:r>
              <a:rPr lang="de-DE" sz="1500" dirty="0" err="1" smtClean="0">
                <a:latin typeface="GFS Neohellenic Bold"/>
              </a:rPr>
              <a:t>Andriluka</a:t>
            </a:r>
            <a:r>
              <a:rPr lang="de-DE" sz="1500" dirty="0" smtClean="0">
                <a:latin typeface="GFS Neohellenic Bold"/>
              </a:rPr>
              <a:t> et.al.</a:t>
            </a:r>
          </a:p>
          <a:p>
            <a:endParaRPr lang="de-DE" sz="1500" dirty="0" smtClean="0">
              <a:latin typeface="GFS Neohellenic Bold"/>
            </a:endParaRPr>
          </a:p>
          <a:p>
            <a:endParaRPr lang="de-DE" sz="1500" dirty="0" err="1" smtClean="0">
              <a:latin typeface="GFS Neohellenic Bold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38193" y="5717915"/>
            <a:ext cx="21372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 err="1" smtClean="0">
                <a:latin typeface="GFS Neohellenic Bold"/>
              </a:rPr>
              <a:t>Plaenkers</a:t>
            </a:r>
            <a:r>
              <a:rPr lang="de-DE" sz="1500" dirty="0" smtClean="0">
                <a:latin typeface="GFS Neohellenic Bold"/>
              </a:rPr>
              <a:t> </a:t>
            </a:r>
            <a:r>
              <a:rPr lang="de-DE" sz="1500" dirty="0" err="1" smtClean="0">
                <a:latin typeface="GFS Neohellenic Bold"/>
              </a:rPr>
              <a:t>and</a:t>
            </a:r>
            <a:r>
              <a:rPr lang="de-DE" sz="1500" dirty="0" smtClean="0">
                <a:latin typeface="GFS Neohellenic Bold"/>
              </a:rPr>
              <a:t> </a:t>
            </a:r>
            <a:r>
              <a:rPr lang="de-DE" sz="1500" dirty="0" err="1" smtClean="0">
                <a:latin typeface="GFS Neohellenic Bold"/>
              </a:rPr>
              <a:t>Fua</a:t>
            </a:r>
            <a:endParaRPr lang="de-DE" sz="1500" dirty="0" smtClean="0">
              <a:latin typeface="GFS Neohellenic Bold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22925" y="1344600"/>
            <a:ext cx="17940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Cylinders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73430" y="1344600"/>
            <a:ext cx="17940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Ellipsoids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964092" y="1344600"/>
            <a:ext cx="17940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dirty="0" err="1" smtClean="0">
                <a:latin typeface="GFS Neohellenic Bold"/>
              </a:rPr>
              <a:t>Gaussian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Blobs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/>
          <a:srcRect l="30362" r="17595"/>
          <a:stretch>
            <a:fillRect/>
          </a:stretch>
        </p:blipFill>
        <p:spPr bwMode="auto">
          <a:xfrm>
            <a:off x="683972" y="4051072"/>
            <a:ext cx="117483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/>
          <a:srcRect l="60981"/>
          <a:stretch>
            <a:fillRect/>
          </a:stretch>
        </p:blipFill>
        <p:spPr bwMode="auto">
          <a:xfrm>
            <a:off x="683972" y="1344600"/>
            <a:ext cx="1174833" cy="109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Detailed</a:t>
            </a:r>
            <a:r>
              <a:rPr lang="de-DE" dirty="0" smtClean="0"/>
              <a:t> </a:t>
            </a:r>
            <a:r>
              <a:rPr lang="de-DE" dirty="0" err="1" smtClean="0"/>
              <a:t>models</a:t>
            </a:r>
            <a:endParaRPr lang="de-DE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4330" y="1434378"/>
            <a:ext cx="1388250" cy="168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05367" y="3239850"/>
            <a:ext cx="1957925" cy="1799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84931" y="1454195"/>
            <a:ext cx="816472" cy="1663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5" descr="E:\Literature\MyPapers\2011_PonsEtAl_SensorIK\figures\_ab_09_01_91_mesh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2273" y="1454195"/>
            <a:ext cx="1114338" cy="1394931"/>
          </a:xfrm>
          <a:prstGeom prst="rect">
            <a:avLst/>
          </a:prstGeom>
          <a:noFill/>
        </p:spPr>
      </p:pic>
      <p:pic>
        <p:nvPicPr>
          <p:cNvPr id="6451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28846" y="1256438"/>
            <a:ext cx="954255" cy="15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9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55030" y="3117631"/>
            <a:ext cx="1307478" cy="1648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536758" y="4803494"/>
            <a:ext cx="207081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 smtClean="0">
                <a:latin typeface="GFS Neohellenic Bold"/>
              </a:rPr>
              <a:t>Pons-Moll et.al.</a:t>
            </a:r>
          </a:p>
          <a:p>
            <a:r>
              <a:rPr lang="de-DE" sz="1500" dirty="0" err="1" smtClean="0">
                <a:latin typeface="GFS Neohellenic Bold"/>
              </a:rPr>
              <a:t>Rosehnahn</a:t>
            </a:r>
            <a:r>
              <a:rPr lang="de-DE" sz="1500" dirty="0" smtClean="0">
                <a:latin typeface="GFS Neohellenic Bold"/>
              </a:rPr>
              <a:t> et.al.</a:t>
            </a:r>
          </a:p>
          <a:p>
            <a:r>
              <a:rPr lang="de-DE" sz="1500" dirty="0" smtClean="0">
                <a:latin typeface="GFS Neohellenic Bold"/>
              </a:rPr>
              <a:t>Hasler et.al.</a:t>
            </a:r>
            <a:endParaRPr lang="de-DE" sz="1500" dirty="0" err="1" smtClean="0">
              <a:latin typeface="GFS Neohellenic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94665" y="5034982"/>
            <a:ext cx="1468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 err="1" smtClean="0">
                <a:latin typeface="GFS Neohellenic Bold"/>
              </a:rPr>
              <a:t>Aguiar</a:t>
            </a:r>
            <a:r>
              <a:rPr lang="de-DE" sz="1500" dirty="0" smtClean="0">
                <a:latin typeface="GFS Neohellenic Bold"/>
              </a:rPr>
              <a:t> et.al.</a:t>
            </a:r>
          </a:p>
          <a:p>
            <a:r>
              <a:rPr lang="de-DE" sz="1500" dirty="0" err="1" smtClean="0">
                <a:latin typeface="GFS Neohellenic Bold"/>
              </a:rPr>
              <a:t>Gall</a:t>
            </a:r>
            <a:r>
              <a:rPr lang="de-DE" sz="1500" dirty="0" smtClean="0">
                <a:latin typeface="GFS Neohellenic Bold"/>
              </a:rPr>
              <a:t> et.al</a:t>
            </a:r>
          </a:p>
          <a:p>
            <a:r>
              <a:rPr lang="de-DE" sz="1500" dirty="0" err="1" smtClean="0">
                <a:latin typeface="GFS Neohellenic Bold"/>
              </a:rPr>
              <a:t>Cagniart</a:t>
            </a:r>
            <a:r>
              <a:rPr lang="de-DE" sz="1500" dirty="0" smtClean="0">
                <a:latin typeface="GFS Neohellenic Bold"/>
              </a:rPr>
              <a:t> et.al.</a:t>
            </a:r>
          </a:p>
          <a:p>
            <a:endParaRPr lang="de-DE" sz="1500" dirty="0" smtClean="0">
              <a:latin typeface="GFS Neohellenic Bold"/>
            </a:endParaRPr>
          </a:p>
        </p:txBody>
      </p:sp>
      <p:pic>
        <p:nvPicPr>
          <p:cNvPr id="64520" name="Picture 8"/>
          <p:cNvPicPr>
            <a:picLocks noChangeAspect="1" noChangeArrowheads="1"/>
          </p:cNvPicPr>
          <p:nvPr/>
        </p:nvPicPr>
        <p:blipFill>
          <a:blip r:embed="rId9"/>
          <a:srcRect l="15483" t="27618" r="21157" b="23989"/>
          <a:stretch>
            <a:fillRect/>
          </a:stretch>
        </p:blipFill>
        <p:spPr bwMode="auto">
          <a:xfrm>
            <a:off x="2693862" y="3117631"/>
            <a:ext cx="1160508" cy="1648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588827" y="1162523"/>
            <a:ext cx="3566482" cy="4671120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Box 15"/>
          <p:cNvSpPr txBox="1"/>
          <p:nvPr/>
        </p:nvSpPr>
        <p:spPr>
          <a:xfrm>
            <a:off x="809748" y="629441"/>
            <a:ext cx="340391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500" dirty="0" err="1" smtClean="0">
                <a:solidFill>
                  <a:srgbClr val="3076CF"/>
                </a:solidFill>
                <a:latin typeface="GFS Neohellenic Bold"/>
              </a:rPr>
              <a:t>Rigged</a:t>
            </a:r>
            <a:r>
              <a:rPr lang="de-DE" sz="2500" dirty="0" smtClean="0">
                <a:solidFill>
                  <a:srgbClr val="3076CF"/>
                </a:solidFill>
                <a:latin typeface="GFS Neohellenic Bold"/>
              </a:rPr>
              <a:t> </a:t>
            </a:r>
            <a:r>
              <a:rPr lang="de-DE" sz="2500" dirty="0" err="1" smtClean="0">
                <a:solidFill>
                  <a:srgbClr val="3076CF"/>
                </a:solidFill>
                <a:latin typeface="GFS Neohellenic Bold"/>
              </a:rPr>
              <a:t>Subject</a:t>
            </a:r>
            <a:r>
              <a:rPr lang="de-DE" sz="2500" dirty="0" smtClean="0">
                <a:solidFill>
                  <a:srgbClr val="3076CF"/>
                </a:solidFill>
                <a:latin typeface="GFS Neohellenic Bold"/>
              </a:rPr>
              <a:t> Scan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475281" y="1162524"/>
            <a:ext cx="2812190" cy="4671118"/>
          </a:xfrm>
          <a:prstGeom prst="rect">
            <a:avLst/>
          </a:prstGeom>
          <a:noFill/>
          <a:ln w="57150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Box 18"/>
          <p:cNvSpPr txBox="1"/>
          <p:nvPr/>
        </p:nvSpPr>
        <p:spPr>
          <a:xfrm>
            <a:off x="5475281" y="631366"/>
            <a:ext cx="304390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500" dirty="0" smtClean="0">
                <a:solidFill>
                  <a:srgbClr val="C00000"/>
                </a:solidFill>
                <a:latin typeface="GFS Neohellenic Bold"/>
              </a:rPr>
              <a:t>Free form </a:t>
            </a:r>
            <a:r>
              <a:rPr lang="de-DE" sz="2500" dirty="0" err="1" smtClean="0">
                <a:solidFill>
                  <a:srgbClr val="C00000"/>
                </a:solidFill>
                <a:latin typeface="GFS Neohellenic Bold"/>
              </a:rPr>
              <a:t>Surface</a:t>
            </a:r>
            <a:endParaRPr lang="de-DE" sz="2500" dirty="0" smtClean="0">
              <a:solidFill>
                <a:srgbClr val="C00000"/>
              </a:solidFill>
              <a:latin typeface="GFS Neohellenic Bold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17046" y="5833643"/>
            <a:ext cx="28335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500" dirty="0" smtClean="0">
                <a:solidFill>
                  <a:srgbClr val="3076CF"/>
                </a:solidFill>
                <a:latin typeface="GFS Neohellenic Bold"/>
              </a:rPr>
              <a:t>~ 30 </a:t>
            </a:r>
            <a:r>
              <a:rPr lang="de-DE" sz="2500" dirty="0" err="1" smtClean="0">
                <a:solidFill>
                  <a:srgbClr val="3076CF"/>
                </a:solidFill>
                <a:latin typeface="GFS Neohellenic Bold"/>
              </a:rPr>
              <a:t>DoF</a:t>
            </a:r>
            <a:endParaRPr lang="de-DE" sz="2500" dirty="0" smtClean="0">
              <a:solidFill>
                <a:srgbClr val="3076CF"/>
              </a:solidFill>
              <a:latin typeface="GFS Neohellenic Bold"/>
            </a:endParaRPr>
          </a:p>
          <a:p>
            <a:r>
              <a:rPr lang="de-DE" sz="2500" dirty="0" smtClean="0">
                <a:solidFill>
                  <a:srgbClr val="3076CF"/>
                </a:solidFill>
                <a:latin typeface="GFS Neohellenic Bold"/>
              </a:rPr>
              <a:t>- </a:t>
            </a:r>
            <a:r>
              <a:rPr lang="de-DE" sz="2500" dirty="0" err="1" smtClean="0">
                <a:solidFill>
                  <a:srgbClr val="3076CF"/>
                </a:solidFill>
                <a:latin typeface="GFS Neohellenic Bold"/>
              </a:rPr>
              <a:t>Kinematic</a:t>
            </a:r>
            <a:r>
              <a:rPr lang="de-DE" sz="2500" dirty="0" smtClean="0">
                <a:solidFill>
                  <a:srgbClr val="3076CF"/>
                </a:solidFill>
                <a:latin typeface="GFS Neohellenic Bold"/>
              </a:rPr>
              <a:t> model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75281" y="5833643"/>
            <a:ext cx="333863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500" dirty="0" smtClean="0">
                <a:solidFill>
                  <a:srgbClr val="C00000"/>
                </a:solidFill>
                <a:latin typeface="GFS Neohellenic Bold"/>
              </a:rPr>
              <a:t>- &gt; 1000 </a:t>
            </a:r>
            <a:r>
              <a:rPr lang="de-DE" sz="2500" dirty="0" err="1" smtClean="0">
                <a:solidFill>
                  <a:srgbClr val="C00000"/>
                </a:solidFill>
                <a:latin typeface="GFS Neohellenic Bold"/>
              </a:rPr>
              <a:t>DoF</a:t>
            </a:r>
            <a:endParaRPr lang="de-DE" sz="2500" dirty="0" smtClean="0">
              <a:solidFill>
                <a:srgbClr val="C00000"/>
              </a:solidFill>
              <a:latin typeface="GFS Neohellenic Bold"/>
            </a:endParaRPr>
          </a:p>
          <a:p>
            <a:r>
              <a:rPr lang="de-DE" sz="2500" dirty="0" smtClean="0">
                <a:solidFill>
                  <a:srgbClr val="C00000"/>
                </a:solidFill>
                <a:latin typeface="GFS Neohellenic Bold"/>
              </a:rPr>
              <a:t>- </a:t>
            </a:r>
            <a:r>
              <a:rPr lang="de-DE" sz="2500" dirty="0" err="1" smtClean="0">
                <a:solidFill>
                  <a:srgbClr val="C00000"/>
                </a:solidFill>
                <a:latin typeface="GFS Neohellenic Bold"/>
              </a:rPr>
              <a:t>with</a:t>
            </a:r>
            <a:r>
              <a:rPr lang="de-DE" sz="2500" dirty="0" smtClean="0">
                <a:solidFill>
                  <a:srgbClr val="C00000"/>
                </a:solidFill>
                <a:latin typeface="GFS Neohellenic Bold"/>
              </a:rPr>
              <a:t> ++ </a:t>
            </a:r>
            <a:r>
              <a:rPr lang="de-DE" sz="2500" dirty="0" err="1" smtClean="0">
                <a:solidFill>
                  <a:srgbClr val="C00000"/>
                </a:solidFill>
                <a:latin typeface="GFS Neohellenic Bold"/>
              </a:rPr>
              <a:t>constrains</a:t>
            </a:r>
            <a:endParaRPr lang="de-DE" sz="2500" dirty="0" smtClean="0">
              <a:solidFill>
                <a:srgbClr val="C00000"/>
              </a:solidFill>
              <a:latin typeface="GFS Neohellenic Bold"/>
            </a:endParaRPr>
          </a:p>
        </p:txBody>
      </p:sp>
      <p:pic>
        <p:nvPicPr>
          <p:cNvPr id="22" name="Picture 5" descr="E:\Literature\MyPapers\2011_PonsEtAl_SensorIK\figures\_ab_09_01_91_mesh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5013" y="1454195"/>
            <a:ext cx="1302200" cy="1630097"/>
          </a:xfrm>
          <a:prstGeom prst="rect">
            <a:avLst/>
          </a:prstGeom>
          <a:noFill/>
        </p:spPr>
      </p:pic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61586" y="1256437"/>
            <a:ext cx="1115129" cy="186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Model </a:t>
            </a:r>
            <a:r>
              <a:rPr lang="de-DE" dirty="0" err="1" smtClean="0"/>
              <a:t>Rigging</a:t>
            </a:r>
            <a:endParaRPr lang="de-DE" dirty="0"/>
          </a:p>
        </p:txBody>
      </p:sp>
      <p:pic>
        <p:nvPicPr>
          <p:cNvPr id="67587" name="Picture 3" descr="E:\Literature\MyPapers\pons_rosenhahn_model_based\figures\register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9156" y="2557359"/>
            <a:ext cx="1159817" cy="2379263"/>
          </a:xfrm>
          <a:prstGeom prst="rect">
            <a:avLst/>
          </a:prstGeom>
          <a:noFill/>
        </p:spPr>
      </p:pic>
      <p:pic>
        <p:nvPicPr>
          <p:cNvPr id="67590" name="Picture 6" descr="E:\Literature\MyPapers\pons_rosenhahn_model_based\figures\skeletton_twist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0098" y="3576576"/>
            <a:ext cx="1258207" cy="2370319"/>
          </a:xfrm>
          <a:prstGeom prst="rect">
            <a:avLst/>
          </a:prstGeom>
          <a:noFill/>
        </p:spPr>
      </p:pic>
      <p:pic>
        <p:nvPicPr>
          <p:cNvPr id="67592" name="Picture 8" descr="E:\Literature\MyPapers\pons_rosenhahn_model_based\figures\skinn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94715" y="2557359"/>
            <a:ext cx="1091241" cy="2364355"/>
          </a:xfrm>
          <a:prstGeom prst="rect">
            <a:avLst/>
          </a:prstGeom>
          <a:noFill/>
        </p:spPr>
      </p:pic>
      <p:pic>
        <p:nvPicPr>
          <p:cNvPr id="67593" name="Picture 9" descr="E:\Literature\MyPapers\pons_rosenhahn_model_based\figures\animated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3733" y="2557360"/>
            <a:ext cx="1225631" cy="2260109"/>
          </a:xfrm>
          <a:prstGeom prst="rect">
            <a:avLst/>
          </a:prstGeom>
          <a:noFill/>
        </p:spPr>
      </p:pic>
      <p:sp>
        <p:nvSpPr>
          <p:cNvPr id="12" name="Right Brace 11"/>
          <p:cNvSpPr/>
          <p:nvPr/>
        </p:nvSpPr>
        <p:spPr>
          <a:xfrm>
            <a:off x="2638916" y="1478304"/>
            <a:ext cx="463220" cy="4121439"/>
          </a:xfrm>
          <a:prstGeom prst="rightBrace">
            <a:avLst>
              <a:gd name="adj1" fmla="val 29080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ight Arrow 12"/>
          <p:cNvSpPr/>
          <p:nvPr/>
        </p:nvSpPr>
        <p:spPr>
          <a:xfrm>
            <a:off x="1357842" y="2129742"/>
            <a:ext cx="418569" cy="427617"/>
          </a:xfrm>
          <a:prstGeom prst="righ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ight Arrow 13"/>
          <p:cNvSpPr/>
          <p:nvPr/>
        </p:nvSpPr>
        <p:spPr>
          <a:xfrm>
            <a:off x="4876132" y="3576577"/>
            <a:ext cx="418569" cy="428264"/>
          </a:xfrm>
          <a:prstGeom prst="righ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ight Arrow 14"/>
          <p:cNvSpPr/>
          <p:nvPr/>
        </p:nvSpPr>
        <p:spPr>
          <a:xfrm>
            <a:off x="6968008" y="3576577"/>
            <a:ext cx="418569" cy="428264"/>
          </a:xfrm>
          <a:prstGeom prst="righ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Box 15"/>
          <p:cNvSpPr txBox="1"/>
          <p:nvPr/>
        </p:nvSpPr>
        <p:spPr>
          <a:xfrm>
            <a:off x="4288973" y="2003362"/>
            <a:ext cx="1996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Skinning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47046" y="2003361"/>
            <a:ext cx="17054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Animate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6822" y="5773368"/>
            <a:ext cx="1996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Skeletton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3313" y="561191"/>
            <a:ext cx="22956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Non-rigid </a:t>
            </a:r>
          </a:p>
          <a:p>
            <a:r>
              <a:rPr lang="de-DE" sz="3000" dirty="0" err="1" smtClean="0">
                <a:latin typeface="GFS Neohellenic Bold"/>
              </a:rPr>
              <a:t>registration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21" name="Picture 20" descr="E:\Literature\MyPapers\pons_rosenhahn_model_based\figures\pointcloud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76411" y="1538642"/>
            <a:ext cx="988410" cy="2109785"/>
          </a:xfrm>
          <a:prstGeom prst="rect">
            <a:avLst/>
          </a:prstGeom>
          <a:noFill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8073" y="1538642"/>
            <a:ext cx="1119769" cy="217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Fit a </a:t>
            </a:r>
            <a:r>
              <a:rPr lang="de-DE" dirty="0" err="1" smtClean="0"/>
              <a:t>template</a:t>
            </a:r>
            <a:endParaRPr lang="de-DE" dirty="0"/>
          </a:p>
        </p:txBody>
      </p:sp>
      <p:grpSp>
        <p:nvGrpSpPr>
          <p:cNvPr id="19" name="Group 18"/>
          <p:cNvGrpSpPr/>
          <p:nvPr/>
        </p:nvGrpSpPr>
        <p:grpSpPr>
          <a:xfrm>
            <a:off x="638927" y="2287556"/>
            <a:ext cx="4650676" cy="3336055"/>
            <a:chOff x="1368159" y="2420229"/>
            <a:chExt cx="5877593" cy="4260910"/>
          </a:xfrm>
        </p:grpSpPr>
        <p:pic>
          <p:nvPicPr>
            <p:cNvPr id="3" name="Picture 2" descr="E:\Literature\MyPapers\pons_rosenhahn_model_based\figures\pointcloud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26701" y="2541395"/>
              <a:ext cx="1919051" cy="4139744"/>
            </a:xfrm>
            <a:prstGeom prst="rect">
              <a:avLst/>
            </a:prstGeom>
            <a:noFill/>
          </p:spPr>
        </p:pic>
        <p:sp>
          <p:nvSpPr>
            <p:cNvPr id="4" name="Oval 3"/>
            <p:cNvSpPr/>
            <p:nvPr/>
          </p:nvSpPr>
          <p:spPr>
            <a:xfrm>
              <a:off x="6177024" y="4240341"/>
              <a:ext cx="266218" cy="266217"/>
            </a:xfrm>
            <a:prstGeom prst="ellipse">
              <a:avLst/>
            </a:prstGeom>
            <a:solidFill>
              <a:srgbClr val="00FF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Oval 5"/>
            <p:cNvSpPr/>
            <p:nvPr/>
          </p:nvSpPr>
          <p:spPr>
            <a:xfrm>
              <a:off x="6576351" y="6132802"/>
              <a:ext cx="266218" cy="266217"/>
            </a:xfrm>
            <a:prstGeom prst="ellipse">
              <a:avLst/>
            </a:prstGeom>
            <a:solidFill>
              <a:srgbClr val="00FF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Freeform 7"/>
            <p:cNvSpPr/>
            <p:nvPr/>
          </p:nvSpPr>
          <p:spPr>
            <a:xfrm>
              <a:off x="6377652" y="4489196"/>
              <a:ext cx="282501" cy="1643605"/>
            </a:xfrm>
            <a:custGeom>
              <a:avLst/>
              <a:gdLst>
                <a:gd name="connsiteX0" fmla="*/ 0 w 282501"/>
                <a:gd name="connsiteY0" fmla="*/ 0 h 1388962"/>
                <a:gd name="connsiteX1" fmla="*/ 46299 w 282501"/>
                <a:gd name="connsiteY1" fmla="*/ 69448 h 1388962"/>
                <a:gd name="connsiteX2" fmla="*/ 127322 w 282501"/>
                <a:gd name="connsiteY2" fmla="*/ 138897 h 1388962"/>
                <a:gd name="connsiteX3" fmla="*/ 150471 w 282501"/>
                <a:gd name="connsiteY3" fmla="*/ 173621 h 1388962"/>
                <a:gd name="connsiteX4" fmla="*/ 173621 w 282501"/>
                <a:gd name="connsiteY4" fmla="*/ 243069 h 1388962"/>
                <a:gd name="connsiteX5" fmla="*/ 185195 w 282501"/>
                <a:gd name="connsiteY5" fmla="*/ 312517 h 1388962"/>
                <a:gd name="connsiteX6" fmla="*/ 208345 w 282501"/>
                <a:gd name="connsiteY6" fmla="*/ 381965 h 1388962"/>
                <a:gd name="connsiteX7" fmla="*/ 243069 w 282501"/>
                <a:gd name="connsiteY7" fmla="*/ 706056 h 1388962"/>
                <a:gd name="connsiteX8" fmla="*/ 254643 w 282501"/>
                <a:gd name="connsiteY8" fmla="*/ 844952 h 1388962"/>
                <a:gd name="connsiteX9" fmla="*/ 266218 w 282501"/>
                <a:gd name="connsiteY9" fmla="*/ 925975 h 1388962"/>
                <a:gd name="connsiteX10" fmla="*/ 277793 w 282501"/>
                <a:gd name="connsiteY10" fmla="*/ 1388962 h 138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501" h="1388962">
                  <a:moveTo>
                    <a:pt x="0" y="0"/>
                  </a:moveTo>
                  <a:cubicBezTo>
                    <a:pt x="15433" y="23149"/>
                    <a:pt x="23150" y="54015"/>
                    <a:pt x="46299" y="69448"/>
                  </a:cubicBezTo>
                  <a:cubicBezTo>
                    <a:pt x="77714" y="90392"/>
                    <a:pt x="104869" y="105217"/>
                    <a:pt x="127322" y="138897"/>
                  </a:cubicBezTo>
                  <a:cubicBezTo>
                    <a:pt x="135038" y="150472"/>
                    <a:pt x="144821" y="160909"/>
                    <a:pt x="150471" y="173621"/>
                  </a:cubicBezTo>
                  <a:cubicBezTo>
                    <a:pt x="160381" y="195919"/>
                    <a:pt x="173621" y="243069"/>
                    <a:pt x="173621" y="243069"/>
                  </a:cubicBezTo>
                  <a:cubicBezTo>
                    <a:pt x="177479" y="266218"/>
                    <a:pt x="179503" y="289749"/>
                    <a:pt x="185195" y="312517"/>
                  </a:cubicBezTo>
                  <a:cubicBezTo>
                    <a:pt x="191113" y="336190"/>
                    <a:pt x="208345" y="381965"/>
                    <a:pt x="208345" y="381965"/>
                  </a:cubicBezTo>
                  <a:cubicBezTo>
                    <a:pt x="233495" y="532872"/>
                    <a:pt x="219375" y="437529"/>
                    <a:pt x="243069" y="706056"/>
                  </a:cubicBezTo>
                  <a:cubicBezTo>
                    <a:pt x="247152" y="752335"/>
                    <a:pt x="248073" y="798960"/>
                    <a:pt x="254643" y="844952"/>
                  </a:cubicBezTo>
                  <a:lnTo>
                    <a:pt x="266218" y="925975"/>
                  </a:lnTo>
                  <a:cubicBezTo>
                    <a:pt x="282501" y="1219069"/>
                    <a:pt x="277793" y="1064764"/>
                    <a:pt x="277793" y="1388962"/>
                  </a:cubicBezTo>
                </a:path>
              </a:pathLst>
            </a:custGeom>
            <a:ln w="571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68610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8159" y="2420229"/>
              <a:ext cx="2109064" cy="41379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Oval 9"/>
            <p:cNvSpPr/>
            <p:nvPr/>
          </p:nvSpPr>
          <p:spPr>
            <a:xfrm>
              <a:off x="2317946" y="4143886"/>
              <a:ext cx="266218" cy="266217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Oval 10"/>
            <p:cNvSpPr/>
            <p:nvPr/>
          </p:nvSpPr>
          <p:spPr>
            <a:xfrm>
              <a:off x="2717273" y="6036347"/>
              <a:ext cx="266218" cy="266217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18574" y="4392741"/>
              <a:ext cx="282501" cy="1643605"/>
            </a:xfrm>
            <a:custGeom>
              <a:avLst/>
              <a:gdLst>
                <a:gd name="connsiteX0" fmla="*/ 0 w 282501"/>
                <a:gd name="connsiteY0" fmla="*/ 0 h 1388962"/>
                <a:gd name="connsiteX1" fmla="*/ 46299 w 282501"/>
                <a:gd name="connsiteY1" fmla="*/ 69448 h 1388962"/>
                <a:gd name="connsiteX2" fmla="*/ 127322 w 282501"/>
                <a:gd name="connsiteY2" fmla="*/ 138897 h 1388962"/>
                <a:gd name="connsiteX3" fmla="*/ 150471 w 282501"/>
                <a:gd name="connsiteY3" fmla="*/ 173621 h 1388962"/>
                <a:gd name="connsiteX4" fmla="*/ 173621 w 282501"/>
                <a:gd name="connsiteY4" fmla="*/ 243069 h 1388962"/>
                <a:gd name="connsiteX5" fmla="*/ 185195 w 282501"/>
                <a:gd name="connsiteY5" fmla="*/ 312517 h 1388962"/>
                <a:gd name="connsiteX6" fmla="*/ 208345 w 282501"/>
                <a:gd name="connsiteY6" fmla="*/ 381965 h 1388962"/>
                <a:gd name="connsiteX7" fmla="*/ 243069 w 282501"/>
                <a:gd name="connsiteY7" fmla="*/ 706056 h 1388962"/>
                <a:gd name="connsiteX8" fmla="*/ 254643 w 282501"/>
                <a:gd name="connsiteY8" fmla="*/ 844952 h 1388962"/>
                <a:gd name="connsiteX9" fmla="*/ 266218 w 282501"/>
                <a:gd name="connsiteY9" fmla="*/ 925975 h 1388962"/>
                <a:gd name="connsiteX10" fmla="*/ 277793 w 282501"/>
                <a:gd name="connsiteY10" fmla="*/ 1388962 h 138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501" h="1388962">
                  <a:moveTo>
                    <a:pt x="0" y="0"/>
                  </a:moveTo>
                  <a:cubicBezTo>
                    <a:pt x="15433" y="23149"/>
                    <a:pt x="23150" y="54015"/>
                    <a:pt x="46299" y="69448"/>
                  </a:cubicBezTo>
                  <a:cubicBezTo>
                    <a:pt x="77714" y="90392"/>
                    <a:pt x="104869" y="105217"/>
                    <a:pt x="127322" y="138897"/>
                  </a:cubicBezTo>
                  <a:cubicBezTo>
                    <a:pt x="135038" y="150472"/>
                    <a:pt x="144821" y="160909"/>
                    <a:pt x="150471" y="173621"/>
                  </a:cubicBezTo>
                  <a:cubicBezTo>
                    <a:pt x="160381" y="195919"/>
                    <a:pt x="173621" y="243069"/>
                    <a:pt x="173621" y="243069"/>
                  </a:cubicBezTo>
                  <a:cubicBezTo>
                    <a:pt x="177479" y="266218"/>
                    <a:pt x="179503" y="289749"/>
                    <a:pt x="185195" y="312517"/>
                  </a:cubicBezTo>
                  <a:cubicBezTo>
                    <a:pt x="191113" y="336190"/>
                    <a:pt x="208345" y="381965"/>
                    <a:pt x="208345" y="381965"/>
                  </a:cubicBezTo>
                  <a:cubicBezTo>
                    <a:pt x="233495" y="532872"/>
                    <a:pt x="219375" y="437529"/>
                    <a:pt x="243069" y="706056"/>
                  </a:cubicBezTo>
                  <a:cubicBezTo>
                    <a:pt x="247152" y="752335"/>
                    <a:pt x="248073" y="798960"/>
                    <a:pt x="254643" y="844952"/>
                  </a:cubicBezTo>
                  <a:lnTo>
                    <a:pt x="266218" y="925975"/>
                  </a:lnTo>
                  <a:cubicBezTo>
                    <a:pt x="282501" y="1219069"/>
                    <a:pt x="277793" y="1064764"/>
                    <a:pt x="277793" y="1388962"/>
                  </a:cubicBezTo>
                </a:path>
              </a:pathLst>
            </a:custGeom>
            <a:ln w="571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4" name="Straight Connector 13"/>
            <p:cNvCxnSpPr>
              <a:stCxn id="10" idx="6"/>
              <a:endCxn id="4" idx="2"/>
            </p:cNvCxnSpPr>
            <p:nvPr/>
          </p:nvCxnSpPr>
          <p:spPr>
            <a:xfrm>
              <a:off x="2584164" y="4276995"/>
              <a:ext cx="3592860" cy="9645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stCxn id="11" idx="6"/>
              <a:endCxn id="6" idx="2"/>
            </p:cNvCxnSpPr>
            <p:nvPr/>
          </p:nvCxnSpPr>
          <p:spPr>
            <a:xfrm>
              <a:off x="2983491" y="6169456"/>
              <a:ext cx="3592860" cy="9645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370390" y="810228"/>
            <a:ext cx="67731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Correspondences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pairwise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points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with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similar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local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regions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and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similar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geodesic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distances</a:t>
            </a:r>
            <a:r>
              <a:rPr lang="de-DE" sz="3000" b="1" dirty="0" smtClean="0">
                <a:latin typeface="GFS Neohellenic Bold"/>
              </a:rPr>
              <a:t>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23760" y="5623611"/>
            <a:ext cx="18110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Template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717387" y="5623611"/>
            <a:ext cx="21046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Point </a:t>
            </a:r>
            <a:r>
              <a:rPr lang="de-DE" sz="3000" dirty="0" err="1" smtClean="0">
                <a:latin typeface="GFS Neohellenic Bold"/>
              </a:rPr>
              <a:t>cloud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72087" y="6377664"/>
            <a:ext cx="2772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 smtClean="0">
                <a:latin typeface="GFS Neohellenic Bold"/>
              </a:rPr>
              <a:t>Anguelov</a:t>
            </a:r>
            <a:r>
              <a:rPr lang="de-DE" sz="2000" dirty="0" smtClean="0">
                <a:latin typeface="GFS Neohellenic Bold"/>
              </a:rPr>
              <a:t> et.al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250303" y="3204770"/>
            <a:ext cx="22455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Loopy</a:t>
            </a:r>
            <a:r>
              <a:rPr lang="de-DE" sz="3000" dirty="0" smtClean="0">
                <a:latin typeface="GFS Neohellenic Bold"/>
              </a:rPr>
              <a:t> belief </a:t>
            </a:r>
            <a:r>
              <a:rPr lang="de-DE" sz="3000" dirty="0" err="1" smtClean="0">
                <a:latin typeface="GFS Neohellenic Bold"/>
              </a:rPr>
              <a:t>propagation</a:t>
            </a:r>
            <a:endParaRPr lang="de-DE" sz="3000" dirty="0" smtClean="0">
              <a:latin typeface="GFS Neohellenic Bol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325" y="3676153"/>
            <a:ext cx="2017712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617538" y="444499"/>
            <a:ext cx="7078662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447675" eaLnBrk="0" hangingPunct="0">
              <a:buClr>
                <a:srgbClr val="000000"/>
              </a:buClr>
              <a:buSzPct val="100000"/>
            </a:pPr>
            <a:endParaRPr lang="de-DE" dirty="0">
              <a:latin typeface="GFS Neohellenic Bold"/>
            </a:endParaRPr>
          </a:p>
          <a:p>
            <a:pPr defTabSz="447675" eaLnBrk="0" hangingPunct="0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de-DE" sz="2400" dirty="0" smtClean="0">
                <a:latin typeface="GFS Neohellenic Bold"/>
              </a:rPr>
              <a:t> </a:t>
            </a:r>
            <a:r>
              <a:rPr lang="de-DE" sz="2400" dirty="0" err="1" smtClean="0">
                <a:latin typeface="GFS Neohellenic Bold"/>
              </a:rPr>
              <a:t>Let</a:t>
            </a:r>
            <a:r>
              <a:rPr lang="de-DE" sz="2400" dirty="0" smtClean="0">
                <a:latin typeface="GFS Neohellenic Bold"/>
              </a:rPr>
              <a:t> </a:t>
            </a:r>
            <a:r>
              <a:rPr lang="de-DE" sz="2400" dirty="0" err="1" smtClean="0">
                <a:latin typeface="GFS Neohellenic Bold"/>
              </a:rPr>
              <a:t>us</a:t>
            </a:r>
            <a:r>
              <a:rPr lang="de-DE" sz="2400" dirty="0" smtClean="0">
                <a:latin typeface="GFS Neohellenic Bold"/>
              </a:rPr>
              <a:t> </a:t>
            </a:r>
            <a:r>
              <a:rPr lang="de-DE" sz="2400" dirty="0" err="1" smtClean="0">
                <a:latin typeface="GFS Neohellenic Bold"/>
              </a:rPr>
              <a:t>assume</a:t>
            </a:r>
            <a:r>
              <a:rPr lang="de-DE" sz="2400" dirty="0" smtClean="0">
                <a:latin typeface="GFS Neohellenic Bold"/>
              </a:rPr>
              <a:t> a </a:t>
            </a:r>
            <a:r>
              <a:rPr lang="de-DE" sz="2400" b="1" i="1" dirty="0" smtClean="0">
                <a:latin typeface="GFS Neohellenic Bold"/>
              </a:rPr>
              <a:t>model</a:t>
            </a:r>
            <a:r>
              <a:rPr lang="de-DE" sz="2400" dirty="0" smtClean="0">
                <a:latin typeface="GFS Neohellenic Bold"/>
              </a:rPr>
              <a:t> </a:t>
            </a:r>
            <a:r>
              <a:rPr lang="de-DE" sz="2400" dirty="0" err="1" smtClean="0">
                <a:latin typeface="GFS Neohellenic Bold"/>
              </a:rPr>
              <a:t>then</a:t>
            </a:r>
            <a:r>
              <a:rPr lang="de-DE" sz="2400" dirty="0" smtClean="0">
                <a:latin typeface="GFS Neohellenic Bold"/>
              </a:rPr>
              <a:t>:</a:t>
            </a:r>
          </a:p>
          <a:p>
            <a:pPr defTabSz="447675" eaLnBrk="0" hangingPunct="0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endParaRPr lang="de-DE" sz="2400" dirty="0" smtClean="0">
              <a:latin typeface="GFS Neohellenic Bold"/>
            </a:endParaRPr>
          </a:p>
          <a:p>
            <a:pPr lvl="1" defTabSz="447675" eaLnBrk="0" hangingPunct="0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de-DE" sz="2400" dirty="0" smtClean="0">
                <a:latin typeface="GFS Neohellenic Bold"/>
              </a:rPr>
              <a:t> </a:t>
            </a:r>
            <a:r>
              <a:rPr lang="de-DE" sz="2400" dirty="0" err="1" smtClean="0">
                <a:latin typeface="GFS Neohellenic Bold"/>
              </a:rPr>
              <a:t>How</a:t>
            </a:r>
            <a:r>
              <a:rPr lang="de-DE" sz="2400" dirty="0" smtClean="0">
                <a:latin typeface="GFS Neohellenic Bold"/>
              </a:rPr>
              <a:t> </a:t>
            </a:r>
            <a:r>
              <a:rPr lang="de-DE" sz="2400" dirty="0" err="1" smtClean="0">
                <a:latin typeface="GFS Neohellenic Bold"/>
              </a:rPr>
              <a:t>to</a:t>
            </a:r>
            <a:r>
              <a:rPr lang="de-DE" sz="2400" dirty="0" smtClean="0">
                <a:latin typeface="GFS Neohellenic Bold"/>
              </a:rPr>
              <a:t> </a:t>
            </a:r>
            <a:r>
              <a:rPr lang="de-DE" sz="2400" dirty="0" err="1" smtClean="0">
                <a:latin typeface="GFS Neohellenic Bold"/>
              </a:rPr>
              <a:t>parameterize</a:t>
            </a:r>
            <a:r>
              <a:rPr lang="de-DE" sz="2400" dirty="0" smtClean="0">
                <a:latin typeface="GFS Neohellenic Bold"/>
              </a:rPr>
              <a:t>/</a:t>
            </a:r>
            <a:r>
              <a:rPr lang="de-DE" sz="2400" dirty="0" err="1" smtClean="0">
                <a:latin typeface="GFS Neohellenic Bold"/>
              </a:rPr>
              <a:t>represent</a:t>
            </a:r>
            <a:r>
              <a:rPr lang="de-DE" sz="2400" dirty="0" smtClean="0">
                <a:latin typeface="GFS Neohellenic Bold"/>
              </a:rPr>
              <a:t> </a:t>
            </a:r>
            <a:r>
              <a:rPr lang="de-DE" sz="2400" dirty="0" err="1" smtClean="0">
                <a:latin typeface="GFS Neohellenic Bold"/>
              </a:rPr>
              <a:t>the</a:t>
            </a:r>
            <a:r>
              <a:rPr lang="de-DE" sz="2400" dirty="0" smtClean="0">
                <a:latin typeface="GFS Neohellenic Bold"/>
              </a:rPr>
              <a:t> model ?</a:t>
            </a:r>
          </a:p>
          <a:p>
            <a:pPr lvl="1" defTabSz="447675" eaLnBrk="0" hangingPunct="0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endParaRPr lang="de-DE" sz="2400" dirty="0" smtClean="0">
              <a:latin typeface="GFS Neohellenic Bold"/>
            </a:endParaRPr>
          </a:p>
          <a:p>
            <a:pPr lvl="1" defTabSz="447675" eaLnBrk="0" hangingPunct="0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de-DE" sz="2400" dirty="0" smtClean="0">
                <a:latin typeface="GFS Neohellenic Bold"/>
              </a:rPr>
              <a:t> </a:t>
            </a:r>
            <a:r>
              <a:rPr lang="de-DE" sz="2400" dirty="0" err="1" smtClean="0">
                <a:latin typeface="GFS Neohellenic Bold"/>
              </a:rPr>
              <a:t>How</a:t>
            </a:r>
            <a:r>
              <a:rPr lang="de-DE" sz="2400" dirty="0" smtClean="0">
                <a:latin typeface="GFS Neohellenic Bold"/>
              </a:rPr>
              <a:t> </a:t>
            </a:r>
            <a:r>
              <a:rPr lang="de-DE" sz="2400" dirty="0" err="1" smtClean="0">
                <a:latin typeface="GFS Neohellenic Bold"/>
              </a:rPr>
              <a:t>to</a:t>
            </a:r>
            <a:r>
              <a:rPr lang="de-DE" sz="2400" dirty="0" smtClean="0">
                <a:latin typeface="GFS Neohellenic Bold"/>
              </a:rPr>
              <a:t> </a:t>
            </a:r>
            <a:r>
              <a:rPr lang="de-DE" sz="2400" dirty="0" err="1" smtClean="0">
                <a:latin typeface="GFS Neohellenic Bold"/>
              </a:rPr>
              <a:t>optimize</a:t>
            </a:r>
            <a:r>
              <a:rPr lang="de-DE" sz="2400" dirty="0" smtClean="0">
                <a:latin typeface="GFS Neohellenic Bold"/>
              </a:rPr>
              <a:t> </a:t>
            </a:r>
            <a:r>
              <a:rPr lang="de-DE" sz="2400" dirty="0" err="1" smtClean="0">
                <a:latin typeface="GFS Neohellenic Bold"/>
              </a:rPr>
              <a:t>the</a:t>
            </a:r>
            <a:r>
              <a:rPr lang="de-DE" sz="2400" dirty="0" smtClean="0">
                <a:latin typeface="GFS Neohellenic Bold"/>
              </a:rPr>
              <a:t> model </a:t>
            </a:r>
            <a:r>
              <a:rPr lang="de-DE" sz="2400" dirty="0" err="1" smtClean="0">
                <a:latin typeface="GFS Neohellenic Bold"/>
              </a:rPr>
              <a:t>parameters</a:t>
            </a:r>
            <a:r>
              <a:rPr lang="de-DE" sz="2400" dirty="0" smtClean="0">
                <a:latin typeface="GFS Neohellenic Bold"/>
              </a:rPr>
              <a:t> ?</a:t>
            </a:r>
          </a:p>
          <a:p>
            <a:pPr lvl="1" defTabSz="447675" eaLnBrk="0" hangingPunct="0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endParaRPr lang="de-DE" sz="2400" dirty="0" smtClean="0">
              <a:latin typeface="GFS Neohellenic Bold"/>
            </a:endParaRPr>
          </a:p>
          <a:p>
            <a:pPr lvl="1" defTabSz="447675" eaLnBrk="0" hangingPunct="0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r>
              <a:rPr lang="de-DE" sz="2400" dirty="0" smtClean="0">
                <a:latin typeface="GFS Neohellenic Bold"/>
              </a:rPr>
              <a:t> </a:t>
            </a:r>
            <a:r>
              <a:rPr lang="de-DE" sz="2400" dirty="0" err="1" smtClean="0">
                <a:latin typeface="GFS Neohellenic Bold"/>
              </a:rPr>
              <a:t>What</a:t>
            </a:r>
            <a:r>
              <a:rPr lang="de-DE" sz="2400" dirty="0" smtClean="0">
                <a:latin typeface="GFS Neohellenic Bold"/>
              </a:rPr>
              <a:t> </a:t>
            </a:r>
            <a:r>
              <a:rPr lang="de-DE" sz="2400" dirty="0" err="1" smtClean="0">
                <a:latin typeface="GFS Neohellenic Bold"/>
              </a:rPr>
              <a:t>features</a:t>
            </a:r>
            <a:r>
              <a:rPr lang="de-DE" sz="2400" dirty="0" smtClean="0">
                <a:latin typeface="GFS Neohellenic Bold"/>
              </a:rPr>
              <a:t> </a:t>
            </a:r>
            <a:r>
              <a:rPr lang="de-DE" sz="2400" dirty="0" err="1" smtClean="0">
                <a:latin typeface="GFS Neohellenic Bold"/>
              </a:rPr>
              <a:t>are</a:t>
            </a:r>
            <a:r>
              <a:rPr lang="de-DE" sz="2400" dirty="0" smtClean="0">
                <a:latin typeface="GFS Neohellenic Bold"/>
              </a:rPr>
              <a:t> </a:t>
            </a:r>
            <a:r>
              <a:rPr lang="de-DE" sz="2400" dirty="0" err="1" smtClean="0">
                <a:latin typeface="GFS Neohellenic Bold"/>
              </a:rPr>
              <a:t>suited</a:t>
            </a:r>
            <a:r>
              <a:rPr lang="de-DE" sz="2400" dirty="0" smtClean="0">
                <a:latin typeface="GFS Neohellenic Bold"/>
              </a:rPr>
              <a:t> ?</a:t>
            </a:r>
          </a:p>
          <a:p>
            <a:pPr defTabSz="447675" eaLnBrk="0" hangingPunct="0">
              <a:buClr>
                <a:srgbClr val="000000"/>
              </a:buClr>
              <a:buSzPct val="100000"/>
              <a:buFont typeface="Times New Roman" pitchFamily="18" charset="0"/>
              <a:buChar char="•"/>
            </a:pPr>
            <a:endParaRPr lang="de-DE" dirty="0"/>
          </a:p>
        </p:txBody>
      </p: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0050" y="4858046"/>
            <a:ext cx="1949450" cy="1777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304800" y="6492377"/>
            <a:ext cx="21351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47675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1200" dirty="0"/>
              <a:t>http://www.google.de/images</a:t>
            </a:r>
          </a:p>
        </p:txBody>
      </p:sp>
      <p:pic>
        <p:nvPicPr>
          <p:cNvPr id="1127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36925" y="4076203"/>
            <a:ext cx="140335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15817" y="3294359"/>
            <a:ext cx="2380383" cy="156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Title 3"/>
          <p:cNvSpPr>
            <a:spLocks/>
          </p:cNvSpPr>
          <p:nvPr/>
        </p:nvSpPr>
        <p:spPr bwMode="auto">
          <a:xfrm>
            <a:off x="822325" y="-107950"/>
            <a:ext cx="82296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4400">
                <a:solidFill>
                  <a:srgbClr val="DCE6F2"/>
                </a:solidFill>
                <a:latin typeface="GFS Neohellenic Bold"/>
                <a:ea typeface="GFS Neohellenic Bold"/>
                <a:cs typeface="GFS Neohellenic Bold"/>
              </a:rPr>
              <a:t>Is it hard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Non-rigid </a:t>
            </a:r>
            <a:r>
              <a:rPr lang="de-DE" dirty="0" err="1" smtClean="0"/>
              <a:t>registration</a:t>
            </a:r>
            <a:endParaRPr lang="de-DE" dirty="0"/>
          </a:p>
        </p:txBody>
      </p:sp>
      <p:grpSp>
        <p:nvGrpSpPr>
          <p:cNvPr id="67" name="Group 66"/>
          <p:cNvGrpSpPr/>
          <p:nvPr/>
        </p:nvGrpSpPr>
        <p:grpSpPr>
          <a:xfrm>
            <a:off x="5115870" y="774792"/>
            <a:ext cx="3895195" cy="2906738"/>
            <a:chOff x="1197766" y="1278101"/>
            <a:chExt cx="4650677" cy="3336055"/>
          </a:xfrm>
        </p:grpSpPr>
        <p:grpSp>
          <p:nvGrpSpPr>
            <p:cNvPr id="3" name="Group 2"/>
            <p:cNvGrpSpPr/>
            <p:nvPr/>
          </p:nvGrpSpPr>
          <p:grpSpPr>
            <a:xfrm>
              <a:off x="1197766" y="1278101"/>
              <a:ext cx="4650677" cy="3336055"/>
              <a:chOff x="1368160" y="2420227"/>
              <a:chExt cx="5877593" cy="4260906"/>
            </a:xfrm>
          </p:grpSpPr>
          <p:pic>
            <p:nvPicPr>
              <p:cNvPr id="4" name="Picture 3" descr="E:\Literature\MyPapers\pons_rosenhahn_model_based\figures\pointcloud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5326702" y="2541393"/>
                <a:ext cx="1919051" cy="4139740"/>
              </a:xfrm>
              <a:prstGeom prst="rect">
                <a:avLst/>
              </a:prstGeom>
              <a:noFill/>
            </p:spPr>
          </p:pic>
          <p:sp>
            <p:nvSpPr>
              <p:cNvPr id="5" name="Oval 4"/>
              <p:cNvSpPr/>
              <p:nvPr/>
            </p:nvSpPr>
            <p:spPr>
              <a:xfrm>
                <a:off x="6076709" y="4228759"/>
                <a:ext cx="200628" cy="181337"/>
              </a:xfrm>
              <a:prstGeom prst="ellipse">
                <a:avLst/>
              </a:prstGeom>
              <a:solidFill>
                <a:srgbClr val="00FF00"/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8" name="Picture 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368160" y="2420227"/>
                <a:ext cx="2109064" cy="41379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" name="Oval 8"/>
              <p:cNvSpPr/>
              <p:nvPr/>
            </p:nvSpPr>
            <p:spPr>
              <a:xfrm>
                <a:off x="2385465" y="4240337"/>
                <a:ext cx="198699" cy="169759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776768" y="6132797"/>
                <a:ext cx="206721" cy="169762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Straight Connector 11"/>
              <p:cNvCxnSpPr>
                <a:stCxn id="9" idx="6"/>
                <a:endCxn id="5" idx="2"/>
              </p:cNvCxnSpPr>
              <p:nvPr/>
            </p:nvCxnSpPr>
            <p:spPr>
              <a:xfrm flipV="1">
                <a:off x="2584164" y="4319428"/>
                <a:ext cx="3492545" cy="5788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stCxn id="10" idx="6"/>
              </p:cNvCxnSpPr>
              <p:nvPr/>
            </p:nvCxnSpPr>
            <p:spPr>
              <a:xfrm>
                <a:off x="2983489" y="6217678"/>
                <a:ext cx="3592862" cy="114782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Straight Connector 13"/>
            <p:cNvCxnSpPr/>
            <p:nvPr/>
          </p:nvCxnSpPr>
          <p:spPr>
            <a:xfrm>
              <a:off x="2039446" y="2252878"/>
              <a:ext cx="3158839" cy="75519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39" idx="6"/>
            </p:cNvCxnSpPr>
            <p:nvPr/>
          </p:nvCxnSpPr>
          <p:spPr>
            <a:xfrm flipV="1">
              <a:off x="2039445" y="1724628"/>
              <a:ext cx="3053516" cy="66457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1882224" y="1483035"/>
              <a:ext cx="3158839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1723476" y="3609202"/>
              <a:ext cx="3158839" cy="16414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1525751" y="4323605"/>
              <a:ext cx="3158839" cy="16414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1723476" y="3229166"/>
              <a:ext cx="3158839" cy="16414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2250092" y="3545711"/>
              <a:ext cx="2992458" cy="169659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566062" y="2843275"/>
              <a:ext cx="2989786" cy="10285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223569" y="2894702"/>
              <a:ext cx="3174811" cy="10285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1251191" y="2559323"/>
              <a:ext cx="3147189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31"/>
            <p:cNvSpPr/>
            <p:nvPr/>
          </p:nvSpPr>
          <p:spPr>
            <a:xfrm>
              <a:off x="1251191" y="2828245"/>
              <a:ext cx="158747" cy="132914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Oval 32"/>
            <p:cNvSpPr/>
            <p:nvPr/>
          </p:nvSpPr>
          <p:spPr>
            <a:xfrm>
              <a:off x="1986021" y="2224180"/>
              <a:ext cx="158747" cy="132914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Oval 33"/>
            <p:cNvSpPr/>
            <p:nvPr/>
          </p:nvSpPr>
          <p:spPr>
            <a:xfrm>
              <a:off x="1277139" y="2492866"/>
              <a:ext cx="158747" cy="132914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Oval 34"/>
            <p:cNvSpPr/>
            <p:nvPr/>
          </p:nvSpPr>
          <p:spPr>
            <a:xfrm>
              <a:off x="1723476" y="3200468"/>
              <a:ext cx="158747" cy="132914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Oval 35"/>
            <p:cNvSpPr/>
            <p:nvPr/>
          </p:nvSpPr>
          <p:spPr>
            <a:xfrm>
              <a:off x="1618153" y="3580504"/>
              <a:ext cx="158747" cy="132914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Oval 36"/>
            <p:cNvSpPr/>
            <p:nvPr/>
          </p:nvSpPr>
          <p:spPr>
            <a:xfrm>
              <a:off x="1828799" y="1483035"/>
              <a:ext cx="158747" cy="132914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Oval 37"/>
            <p:cNvSpPr/>
            <p:nvPr/>
          </p:nvSpPr>
          <p:spPr>
            <a:xfrm>
              <a:off x="2033098" y="2890094"/>
              <a:ext cx="158747" cy="132914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Oval 38"/>
            <p:cNvSpPr/>
            <p:nvPr/>
          </p:nvSpPr>
          <p:spPr>
            <a:xfrm>
              <a:off x="1880698" y="1724628"/>
              <a:ext cx="158747" cy="132914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Oval 39"/>
            <p:cNvSpPr/>
            <p:nvPr/>
          </p:nvSpPr>
          <p:spPr>
            <a:xfrm>
              <a:off x="2138421" y="3476288"/>
              <a:ext cx="158747" cy="132914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Oval 44"/>
            <p:cNvSpPr/>
            <p:nvPr/>
          </p:nvSpPr>
          <p:spPr>
            <a:xfrm>
              <a:off x="1525751" y="4285845"/>
              <a:ext cx="158747" cy="132914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Oval 53"/>
            <p:cNvSpPr/>
            <p:nvPr/>
          </p:nvSpPr>
          <p:spPr>
            <a:xfrm>
              <a:off x="4844057" y="3334311"/>
              <a:ext cx="158748" cy="141977"/>
            </a:xfrm>
            <a:prstGeom prst="ellipse">
              <a:avLst/>
            </a:prstGeom>
            <a:solidFill>
              <a:srgbClr val="00FF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Oval 54"/>
            <p:cNvSpPr/>
            <p:nvPr/>
          </p:nvSpPr>
          <p:spPr>
            <a:xfrm>
              <a:off x="4882315" y="3713418"/>
              <a:ext cx="158748" cy="141977"/>
            </a:xfrm>
            <a:prstGeom prst="ellipse">
              <a:avLst/>
            </a:prstGeom>
            <a:solidFill>
              <a:srgbClr val="00FF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Oval 55"/>
            <p:cNvSpPr/>
            <p:nvPr/>
          </p:nvSpPr>
          <p:spPr>
            <a:xfrm>
              <a:off x="5228231" y="3644381"/>
              <a:ext cx="158748" cy="141977"/>
            </a:xfrm>
            <a:prstGeom prst="ellipse">
              <a:avLst/>
            </a:prstGeom>
            <a:solidFill>
              <a:srgbClr val="00FF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Oval 56"/>
            <p:cNvSpPr/>
            <p:nvPr/>
          </p:nvSpPr>
          <p:spPr>
            <a:xfrm>
              <a:off x="4684590" y="4412152"/>
              <a:ext cx="158748" cy="141977"/>
            </a:xfrm>
            <a:prstGeom prst="ellipse">
              <a:avLst/>
            </a:prstGeom>
            <a:solidFill>
              <a:srgbClr val="00FF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Oval 57"/>
            <p:cNvSpPr/>
            <p:nvPr/>
          </p:nvSpPr>
          <p:spPr>
            <a:xfrm>
              <a:off x="5301257" y="4270175"/>
              <a:ext cx="158748" cy="141977"/>
            </a:xfrm>
            <a:prstGeom prst="ellipse">
              <a:avLst/>
            </a:prstGeom>
            <a:solidFill>
              <a:srgbClr val="00FF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Oval 58"/>
            <p:cNvSpPr/>
            <p:nvPr/>
          </p:nvSpPr>
          <p:spPr>
            <a:xfrm>
              <a:off x="5075831" y="2846482"/>
              <a:ext cx="158748" cy="141977"/>
            </a:xfrm>
            <a:prstGeom prst="ellipse">
              <a:avLst/>
            </a:prstGeom>
            <a:solidFill>
              <a:srgbClr val="00FF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Oval 59"/>
            <p:cNvSpPr/>
            <p:nvPr/>
          </p:nvSpPr>
          <p:spPr>
            <a:xfrm>
              <a:off x="5163176" y="2252878"/>
              <a:ext cx="158748" cy="141977"/>
            </a:xfrm>
            <a:prstGeom prst="ellipse">
              <a:avLst/>
            </a:prstGeom>
            <a:solidFill>
              <a:srgbClr val="00FF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Oval 60"/>
            <p:cNvSpPr/>
            <p:nvPr/>
          </p:nvSpPr>
          <p:spPr>
            <a:xfrm>
              <a:off x="5539379" y="2881031"/>
              <a:ext cx="158748" cy="141977"/>
            </a:xfrm>
            <a:prstGeom prst="ellipse">
              <a:avLst/>
            </a:prstGeom>
            <a:solidFill>
              <a:srgbClr val="00FF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2" name="Oval 61"/>
            <p:cNvSpPr/>
            <p:nvPr/>
          </p:nvSpPr>
          <p:spPr>
            <a:xfrm>
              <a:off x="5041063" y="1653639"/>
              <a:ext cx="158748" cy="141977"/>
            </a:xfrm>
            <a:prstGeom prst="ellipse">
              <a:avLst/>
            </a:prstGeom>
            <a:solidFill>
              <a:srgbClr val="00FF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3" name="Oval 62"/>
            <p:cNvSpPr/>
            <p:nvPr/>
          </p:nvSpPr>
          <p:spPr>
            <a:xfrm>
              <a:off x="4996457" y="1412046"/>
              <a:ext cx="158748" cy="141977"/>
            </a:xfrm>
            <a:prstGeom prst="ellipse">
              <a:avLst/>
            </a:prstGeom>
            <a:solidFill>
              <a:srgbClr val="00FF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Oval 64"/>
            <p:cNvSpPr/>
            <p:nvPr/>
          </p:nvSpPr>
          <p:spPr>
            <a:xfrm>
              <a:off x="4398380" y="2946129"/>
              <a:ext cx="158748" cy="141977"/>
            </a:xfrm>
            <a:prstGeom prst="ellipse">
              <a:avLst/>
            </a:prstGeom>
            <a:solidFill>
              <a:srgbClr val="00FF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Oval 65"/>
            <p:cNvSpPr/>
            <p:nvPr/>
          </p:nvSpPr>
          <p:spPr>
            <a:xfrm>
              <a:off x="4398380" y="2492866"/>
              <a:ext cx="158748" cy="141977"/>
            </a:xfrm>
            <a:prstGeom prst="ellipse">
              <a:avLst/>
            </a:prstGeom>
            <a:solidFill>
              <a:srgbClr val="00FF00"/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70" name="Left Brace 69"/>
          <p:cNvSpPr/>
          <p:nvPr/>
        </p:nvSpPr>
        <p:spPr>
          <a:xfrm rot="16200000">
            <a:off x="3001712" y="3873685"/>
            <a:ext cx="439837" cy="2654450"/>
          </a:xfrm>
          <a:prstGeom prst="leftBrace">
            <a:avLst>
              <a:gd name="adj1" fmla="val 34649"/>
              <a:gd name="adj2" fmla="val 48536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9638" name="Picture 6" descr="http://latex.codecogs.com/png.latex?\large%20\dpi%7b200%7d%20\textup%7bE%7d(\mathbf%7bX%7d)=\alpha%20\sum_i%20\|\mathbf%7bT%7d_i\mathbf%7bp%7d_i-\mathbf%7bq%7d_%7bi%7d\|%5e2+\beta\sum_i\sum_j%20w_%7bij%7d\|\mathbf%7bT%7d_i-\mathbf%7bT%7d_j\|%5e2_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3790" y="4104693"/>
            <a:ext cx="8677275" cy="876300"/>
          </a:xfrm>
          <a:prstGeom prst="rect">
            <a:avLst/>
          </a:prstGeom>
          <a:noFill/>
        </p:spPr>
      </p:pic>
      <p:sp>
        <p:nvSpPr>
          <p:cNvPr id="72" name="Left Brace 71"/>
          <p:cNvSpPr/>
          <p:nvPr/>
        </p:nvSpPr>
        <p:spPr>
          <a:xfrm rot="16200000">
            <a:off x="6917952" y="3453613"/>
            <a:ext cx="439837" cy="3494591"/>
          </a:xfrm>
          <a:prstGeom prst="leftBrace">
            <a:avLst>
              <a:gd name="adj1" fmla="val 34649"/>
              <a:gd name="adj2" fmla="val 48536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3" name="TextBox 72"/>
          <p:cNvSpPr txBox="1"/>
          <p:nvPr/>
        </p:nvSpPr>
        <p:spPr>
          <a:xfrm>
            <a:off x="1737277" y="5636871"/>
            <a:ext cx="28115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Distance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term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552381" y="5636871"/>
            <a:ext cx="33327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Smoothness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term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85187" y="3320638"/>
            <a:ext cx="28115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Least </a:t>
            </a:r>
            <a:r>
              <a:rPr lang="de-DE" sz="3000" dirty="0" err="1" smtClean="0">
                <a:latin typeface="GFS Neohellenic Bold"/>
              </a:rPr>
              <a:t>squares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69640" name="Picture 8" descr="http://latex.codecogs.com/png.latex?\large%20\dpi%7b200%7d%20\mathbf%7bX%7d=%5b\mathbf%7bT%7d_1\,%20\mathbf%7bT%7d_2\hdots\mathbf%7bT%7d_n%5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0922" y="1279664"/>
            <a:ext cx="2962275" cy="381001"/>
          </a:xfrm>
          <a:prstGeom prst="rect">
            <a:avLst/>
          </a:prstGeom>
          <a:noFill/>
        </p:spPr>
      </p:pic>
      <p:pic>
        <p:nvPicPr>
          <p:cNvPr id="69642" name="Picture 10" descr="http://latex.codecogs.com/png.latex?\large%20\dpi%7b200%7d%20\mathbf%7bT%7d_i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0922" y="2171441"/>
            <a:ext cx="361950" cy="323850"/>
          </a:xfrm>
          <a:prstGeom prst="rect">
            <a:avLst/>
          </a:prstGeom>
          <a:noFill/>
        </p:spPr>
      </p:pic>
      <p:sp>
        <p:nvSpPr>
          <p:cNvPr id="78" name="TextBox 77"/>
          <p:cNvSpPr txBox="1"/>
          <p:nvPr/>
        </p:nvSpPr>
        <p:spPr>
          <a:xfrm>
            <a:off x="1042791" y="2012390"/>
            <a:ext cx="31240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3x4 affine </a:t>
            </a:r>
            <a:r>
              <a:rPr lang="de-DE" sz="3000" dirty="0" err="1" smtClean="0">
                <a:latin typeface="GFS Neohellenic Bold"/>
              </a:rPr>
              <a:t>matrix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69644" name="Picture 12" descr="http://latex.codecogs.com/png.latex?\large%20\dpi%7b200%7d%20\mathbf%7bp%7d_i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37481" y="2836555"/>
            <a:ext cx="304800" cy="247650"/>
          </a:xfrm>
          <a:prstGeom prst="rect">
            <a:avLst/>
          </a:prstGeom>
          <a:noFill/>
        </p:spPr>
      </p:pic>
      <p:pic>
        <p:nvPicPr>
          <p:cNvPr id="69646" name="Picture 14" descr="http://latex.codecogs.com/png.latex?\large%20\dpi%7b200%7d%20\mathbf%7bq%7d_i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81880" y="3020414"/>
            <a:ext cx="295275" cy="2476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Shape </a:t>
            </a:r>
            <a:r>
              <a:rPr lang="de-DE" dirty="0" err="1" smtClean="0"/>
              <a:t>and</a:t>
            </a:r>
            <a:r>
              <a:rPr lang="de-DE" dirty="0" smtClean="0"/>
              <a:t> Pose </a:t>
            </a:r>
            <a:r>
              <a:rPr lang="de-DE" dirty="0" err="1" smtClean="0"/>
              <a:t>models</a:t>
            </a:r>
            <a:endParaRPr lang="de-DE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517" y="1604480"/>
            <a:ext cx="4398379" cy="1150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9123" y="3040690"/>
            <a:ext cx="3190007" cy="2468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4"/>
          <a:srcRect r="41547"/>
          <a:stretch>
            <a:fillRect/>
          </a:stretch>
        </p:blipFill>
        <p:spPr bwMode="auto">
          <a:xfrm>
            <a:off x="5973494" y="3228518"/>
            <a:ext cx="1961264" cy="1498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Group 16"/>
          <p:cNvGrpSpPr/>
          <p:nvPr/>
        </p:nvGrpSpPr>
        <p:grpSpPr>
          <a:xfrm>
            <a:off x="6119701" y="1827990"/>
            <a:ext cx="1454820" cy="1096945"/>
            <a:chOff x="6334610" y="1296366"/>
            <a:chExt cx="1699312" cy="1502057"/>
          </a:xfrm>
        </p:grpSpPr>
        <p:pic>
          <p:nvPicPr>
            <p:cNvPr id="65540" name="Picture 4"/>
            <p:cNvPicPr>
              <a:picLocks noChangeAspect="1" noChangeArrowheads="1"/>
            </p:cNvPicPr>
            <p:nvPr/>
          </p:nvPicPr>
          <p:blipFill>
            <a:blip r:embed="rId5"/>
            <a:srcRect l="19231" t="51770"/>
            <a:stretch>
              <a:fillRect/>
            </a:stretch>
          </p:blipFill>
          <p:spPr bwMode="auto">
            <a:xfrm>
              <a:off x="7309266" y="1362099"/>
              <a:ext cx="724656" cy="1436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5"/>
            <a:srcRect l="15341" b="49821"/>
            <a:stretch>
              <a:fillRect/>
            </a:stretch>
          </p:blipFill>
          <p:spPr bwMode="auto">
            <a:xfrm>
              <a:off x="6334610" y="1296366"/>
              <a:ext cx="759562" cy="1494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07315" y="4931258"/>
            <a:ext cx="1482300" cy="1109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312517" y="1604479"/>
            <a:ext cx="4560425" cy="4782177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tangle 9"/>
          <p:cNvSpPr/>
          <p:nvPr/>
        </p:nvSpPr>
        <p:spPr>
          <a:xfrm>
            <a:off x="5544731" y="1608059"/>
            <a:ext cx="2812190" cy="4807744"/>
          </a:xfrm>
          <a:prstGeom prst="rect">
            <a:avLst/>
          </a:prstGeom>
          <a:noFill/>
          <a:ln w="57150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Box 10"/>
          <p:cNvSpPr txBox="1"/>
          <p:nvPr/>
        </p:nvSpPr>
        <p:spPr>
          <a:xfrm>
            <a:off x="6289731" y="2982029"/>
            <a:ext cx="12847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 err="1" smtClean="0">
                <a:latin typeface="GFS Neohellenic Bold"/>
              </a:rPr>
              <a:t>Ballan</a:t>
            </a:r>
            <a:r>
              <a:rPr lang="de-DE" sz="1500" dirty="0" smtClean="0">
                <a:latin typeface="GFS Neohellenic Bold"/>
              </a:rPr>
              <a:t> et.al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04825" y="4565146"/>
            <a:ext cx="12847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 smtClean="0">
                <a:latin typeface="GFS Neohellenic Bold"/>
              </a:rPr>
              <a:t>Guan et.al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17056" y="6063492"/>
            <a:ext cx="12847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 smtClean="0">
                <a:latin typeface="GFS Neohellenic Bold"/>
              </a:rPr>
              <a:t>Hasler et.al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01478" y="5705849"/>
            <a:ext cx="2152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solidFill>
                  <a:srgbClr val="3D72B8"/>
                </a:solidFill>
                <a:latin typeface="GFS Neohellenic Bold"/>
              </a:rPr>
              <a:t>SCAPE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81709" y="2757756"/>
            <a:ext cx="12847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 smtClean="0">
                <a:latin typeface="GFS Neohellenic Bold"/>
              </a:rPr>
              <a:t>Hasler et.al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81709" y="5382684"/>
            <a:ext cx="17739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 err="1" smtClean="0">
                <a:latin typeface="GFS Neohellenic Bold"/>
              </a:rPr>
              <a:t>Anguelov</a:t>
            </a:r>
            <a:r>
              <a:rPr lang="de-DE" sz="1500" dirty="0" smtClean="0">
                <a:latin typeface="GFS Neohellenic Bold"/>
              </a:rPr>
              <a:t> et.al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5290" y="746285"/>
            <a:ext cx="41090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500" dirty="0" err="1" smtClean="0">
                <a:solidFill>
                  <a:srgbClr val="CC0000"/>
                </a:solidFill>
                <a:latin typeface="GFS Neohellenic Bold"/>
              </a:rPr>
              <a:t>Infer</a:t>
            </a:r>
            <a:r>
              <a:rPr lang="de-DE" sz="2500" dirty="0" smtClean="0">
                <a:solidFill>
                  <a:srgbClr val="CC0000"/>
                </a:solidFill>
                <a:latin typeface="GFS Neohellenic Bold"/>
              </a:rPr>
              <a:t> model </a:t>
            </a:r>
            <a:r>
              <a:rPr lang="de-DE" sz="2500" dirty="0" err="1" smtClean="0">
                <a:solidFill>
                  <a:srgbClr val="CC0000"/>
                </a:solidFill>
                <a:latin typeface="GFS Neohellenic Bold"/>
              </a:rPr>
              <a:t>parameters</a:t>
            </a:r>
            <a:r>
              <a:rPr lang="de-DE" sz="2500" dirty="0" smtClean="0">
                <a:solidFill>
                  <a:srgbClr val="CC0000"/>
                </a:solidFill>
                <a:latin typeface="GFS Neohellenic Bold"/>
              </a:rPr>
              <a:t> </a:t>
            </a:r>
            <a:r>
              <a:rPr lang="de-DE" sz="2500" dirty="0" err="1" smtClean="0">
                <a:solidFill>
                  <a:srgbClr val="CC0000"/>
                </a:solidFill>
                <a:latin typeface="GFS Neohellenic Bold"/>
              </a:rPr>
              <a:t>from</a:t>
            </a:r>
            <a:r>
              <a:rPr lang="de-DE" sz="2500" dirty="0" smtClean="0">
                <a:solidFill>
                  <a:srgbClr val="CC0000"/>
                </a:solidFill>
                <a:latin typeface="GFS Neohellenic Bold"/>
              </a:rPr>
              <a:t> </a:t>
            </a:r>
            <a:r>
              <a:rPr lang="de-DE" sz="2500" dirty="0" err="1" smtClean="0">
                <a:solidFill>
                  <a:srgbClr val="CC0000"/>
                </a:solidFill>
                <a:latin typeface="GFS Neohellenic Bold"/>
              </a:rPr>
              <a:t>images</a:t>
            </a:r>
            <a:endParaRPr lang="de-DE" sz="2500" dirty="0" smtClean="0">
              <a:solidFill>
                <a:srgbClr val="CC0000"/>
              </a:solidFill>
              <a:latin typeface="GFS Neohellenic Bold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2517" y="742706"/>
            <a:ext cx="424790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500" dirty="0" err="1" smtClean="0">
                <a:solidFill>
                  <a:srgbClr val="3076CF"/>
                </a:solidFill>
                <a:latin typeface="GFS Neohellenic Bold"/>
              </a:rPr>
              <a:t>Learn</a:t>
            </a:r>
            <a:r>
              <a:rPr lang="de-DE" sz="2500" dirty="0" smtClean="0">
                <a:solidFill>
                  <a:srgbClr val="3076CF"/>
                </a:solidFill>
                <a:latin typeface="GFS Neohellenic Bold"/>
              </a:rPr>
              <a:t> a PCA model </a:t>
            </a:r>
            <a:r>
              <a:rPr lang="de-DE" sz="2500" dirty="0" err="1" smtClean="0">
                <a:solidFill>
                  <a:srgbClr val="3076CF"/>
                </a:solidFill>
                <a:latin typeface="GFS Neohellenic Bold"/>
              </a:rPr>
              <a:t>of</a:t>
            </a:r>
            <a:r>
              <a:rPr lang="de-DE" sz="2500" dirty="0" smtClean="0">
                <a:solidFill>
                  <a:srgbClr val="3076CF"/>
                </a:solidFill>
                <a:latin typeface="GFS Neohellenic Bold"/>
              </a:rPr>
              <a:t> </a:t>
            </a:r>
            <a:r>
              <a:rPr lang="de-DE" sz="2500" dirty="0" err="1" smtClean="0">
                <a:solidFill>
                  <a:srgbClr val="3076CF"/>
                </a:solidFill>
                <a:latin typeface="GFS Neohellenic Bold"/>
              </a:rPr>
              <a:t>shape</a:t>
            </a:r>
            <a:endParaRPr lang="de-DE" sz="2500" dirty="0" smtClean="0">
              <a:solidFill>
                <a:srgbClr val="3076CF"/>
              </a:solidFill>
              <a:latin typeface="GFS Neohellenic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4294967295"/>
          </p:nvPr>
        </p:nvSpPr>
        <p:spPr>
          <a:xfrm>
            <a:off x="1411209" y="83090"/>
            <a:ext cx="362656" cy="3365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74562" y="798653"/>
            <a:ext cx="785921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de-DE" sz="3000" dirty="0" err="1" smtClean="0">
                <a:latin typeface="GFS Neohellenic Bold"/>
              </a:rPr>
              <a:t>Kinematic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parameterization</a:t>
            </a:r>
            <a:endParaRPr lang="de-DE" sz="3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Rotation Matrices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Euler </a:t>
            </a:r>
            <a:r>
              <a:rPr lang="de-DE" sz="2000" dirty="0" err="1" smtClean="0">
                <a:latin typeface="GFS Neohellenic Bold"/>
              </a:rPr>
              <a:t>Angles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Quaternions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Twists </a:t>
            </a:r>
            <a:r>
              <a:rPr lang="de-DE" sz="2000" dirty="0" err="1" smtClean="0">
                <a:latin typeface="GFS Neohellenic Bold"/>
              </a:rPr>
              <a:t>and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Exponential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maps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Kinematic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chains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3000" dirty="0" smtClean="0">
                <a:latin typeface="GFS Neohellenic Bold"/>
              </a:rPr>
              <a:t>2) </a:t>
            </a:r>
            <a:r>
              <a:rPr lang="de-DE" sz="3000" dirty="0" err="1" smtClean="0">
                <a:latin typeface="GFS Neohellenic Bold"/>
              </a:rPr>
              <a:t>Subject</a:t>
            </a:r>
            <a:r>
              <a:rPr lang="de-DE" sz="3000" dirty="0" smtClean="0">
                <a:latin typeface="GFS Neohellenic Bold"/>
              </a:rPr>
              <a:t> model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Geometric</a:t>
            </a:r>
            <a:r>
              <a:rPr lang="de-DE" sz="2000" dirty="0" smtClean="0">
                <a:latin typeface="GFS Neohellenic Bold"/>
              </a:rPr>
              <a:t> primitives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Detailed</a:t>
            </a:r>
            <a:r>
              <a:rPr lang="de-DE" sz="2000" dirty="0" smtClean="0">
                <a:latin typeface="GFS Neohellenic Bold"/>
              </a:rPr>
              <a:t> Body Scans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Human Shape </a:t>
            </a:r>
            <a:r>
              <a:rPr lang="de-DE" sz="2000" dirty="0" err="1" smtClean="0">
                <a:latin typeface="GFS Neohellenic Bold"/>
              </a:rPr>
              <a:t>models</a:t>
            </a:r>
            <a:r>
              <a:rPr lang="de-DE" sz="2000" dirty="0" smtClean="0">
                <a:latin typeface="GFS Neohellenic Bold"/>
              </a:rPr>
              <a:t> </a:t>
            </a:r>
          </a:p>
          <a:p>
            <a:pPr marL="514350" indent="-514350"/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3000" dirty="0" smtClean="0">
                <a:latin typeface="GFS Neohellenic Bold"/>
              </a:rPr>
              <a:t>3) </a:t>
            </a:r>
            <a:r>
              <a:rPr lang="de-DE" sz="3000" dirty="0" err="1" smtClean="0">
                <a:latin typeface="GFS Neohellenic Bold"/>
              </a:rPr>
              <a:t>Inference</a:t>
            </a:r>
            <a:endParaRPr lang="de-DE" sz="3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Observation </a:t>
            </a:r>
            <a:r>
              <a:rPr lang="de-DE" sz="2000" dirty="0" err="1" smtClean="0">
                <a:latin typeface="GFS Neohellenic Bold"/>
              </a:rPr>
              <a:t>likelihood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Local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optimization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Particle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Based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optimization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endParaRPr lang="de-DE" sz="3000" dirty="0" smtClean="0">
              <a:latin typeface="GFS Neohellenic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7129" y="4782435"/>
            <a:ext cx="1849220" cy="53139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Inference</a:t>
            </a:r>
            <a:endParaRPr lang="de-DE" dirty="0"/>
          </a:p>
        </p:txBody>
      </p:sp>
      <p:pic>
        <p:nvPicPr>
          <p:cNvPr id="74754" name="Picture 2" descr="E:\Literature\MyPapers\pons_rosenhahn_model_based\figures\modelBased.PNG"/>
          <p:cNvPicPr>
            <a:picLocks noChangeAspect="1" noChangeArrowheads="1"/>
          </p:cNvPicPr>
          <p:nvPr/>
        </p:nvPicPr>
        <p:blipFill>
          <a:blip r:embed="rId3"/>
          <a:srcRect l="12549" r="11145" b="13735"/>
          <a:stretch>
            <a:fillRect/>
          </a:stretch>
        </p:blipFill>
        <p:spPr bwMode="auto">
          <a:xfrm>
            <a:off x="647889" y="2829410"/>
            <a:ext cx="1996120" cy="126544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2872" y="4448964"/>
            <a:ext cx="2384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Optimization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74847" y="4448964"/>
            <a:ext cx="32389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Bayesian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models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7979" y="615039"/>
            <a:ext cx="46172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Generative </a:t>
            </a:r>
            <a:r>
              <a:rPr lang="de-DE" sz="3000" dirty="0" err="1" smtClean="0">
                <a:latin typeface="GFS Neohellenic Bold"/>
              </a:rPr>
              <a:t>models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74756" name="Picture 4" descr="http://latex.codecogs.com/png.latex?\large%20\dpi%7b200%7d%20p(\mathbf%7bx%7d|\mathbf%7bI%7d)%20\quad%20\propto%20\quad%20p(\mathbf%7bI|\mathbf%7bx%7d%7d)%20\quad%20\times%20\quad%20p(\mathbf%7bx%7d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31151" y="1274171"/>
            <a:ext cx="5539813" cy="38100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123822" y="1682621"/>
            <a:ext cx="2384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Posterior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62945" y="1682621"/>
            <a:ext cx="26610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Likelihood</a:t>
            </a:r>
            <a:r>
              <a:rPr lang="de-DE" sz="3000" dirty="0" smtClean="0">
                <a:latin typeface="GFS Neohellenic Bold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23958" y="1682621"/>
            <a:ext cx="13426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Prior</a:t>
            </a:r>
          </a:p>
        </p:txBody>
      </p:sp>
      <p:pic>
        <p:nvPicPr>
          <p:cNvPr id="74758" name="Picture 6" descr="http://latex.codecogs.com/png.latex?\large%20\dpi%7b200%7d%20\tim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70306" y="1868961"/>
            <a:ext cx="190500" cy="190500"/>
          </a:xfrm>
          <a:prstGeom prst="rect">
            <a:avLst/>
          </a:prstGeom>
          <a:noFill/>
        </p:spPr>
      </p:pic>
      <p:pic>
        <p:nvPicPr>
          <p:cNvPr id="13" name="Picture 12" descr="D:\BookChapter\figures\PF.eps"/>
          <p:cNvPicPr>
            <a:picLocks noChangeAspect="1" noChangeArrowheads="1"/>
          </p:cNvPicPr>
          <p:nvPr/>
        </p:nvPicPr>
        <p:blipFill>
          <a:blip r:embed="rId6" cstate="print"/>
          <a:srcRect t="8132" r="37904"/>
          <a:stretch>
            <a:fillRect/>
          </a:stretch>
        </p:blipFill>
        <p:spPr bwMode="auto">
          <a:xfrm>
            <a:off x="5135654" y="3017033"/>
            <a:ext cx="2576607" cy="1096256"/>
          </a:xfrm>
          <a:prstGeom prst="rect">
            <a:avLst/>
          </a:prstGeom>
          <a:noFill/>
        </p:spPr>
      </p:pic>
      <p:pic>
        <p:nvPicPr>
          <p:cNvPr id="14" name="Picture 2" descr="D:\BookChapter\figures\APF.eps"/>
          <p:cNvPicPr>
            <a:picLocks noChangeAspect="1" noChangeArrowheads="1"/>
          </p:cNvPicPr>
          <p:nvPr/>
        </p:nvPicPr>
        <p:blipFill>
          <a:blip r:embed="rId7" cstate="print"/>
          <a:srcRect r="83512" b="73656"/>
          <a:stretch>
            <a:fillRect/>
          </a:stretch>
        </p:blipFill>
        <p:spPr bwMode="auto">
          <a:xfrm>
            <a:off x="7766620" y="2362477"/>
            <a:ext cx="988525" cy="2040187"/>
          </a:xfrm>
          <a:prstGeom prst="rect">
            <a:avLst/>
          </a:prstGeom>
          <a:noFill/>
        </p:spPr>
      </p:pic>
      <p:pic>
        <p:nvPicPr>
          <p:cNvPr id="74760" name="Picture 8" descr="http://upload.wikimedia.org/wikipedia/commons/thumb/d/da/Newton_optimization_vs_grad_descent.svg/220px-Newton_optimization_vs_grad_descent.svg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44009" y="2829410"/>
            <a:ext cx="1292561" cy="1486446"/>
          </a:xfrm>
          <a:prstGeom prst="rect">
            <a:avLst/>
          </a:prstGeom>
          <a:noFill/>
        </p:spPr>
      </p:pic>
      <p:pic>
        <p:nvPicPr>
          <p:cNvPr id="17" name="Picture 4" descr="http://latex.codecogs.com/png.latex?\large%20\dpi%7b200%7d%20p(\mathbf%7bx%7d|\mathbf%7bI%7d)%20\quad%20\propto%20\quad%20p(\mathbf%7bI|\mathbf%7bx%7d%7d)%20\quad%20\times%20\quad%20p(\mathbf%7bx%7d)"/>
          <p:cNvPicPr>
            <a:picLocks noChangeAspect="1" noChangeArrowheads="1"/>
          </p:cNvPicPr>
          <p:nvPr/>
        </p:nvPicPr>
        <p:blipFill>
          <a:blip r:embed="rId4"/>
          <a:srcRect r="79618"/>
          <a:stretch>
            <a:fillRect/>
          </a:stretch>
        </p:blipFill>
        <p:spPr bwMode="auto">
          <a:xfrm>
            <a:off x="2101206" y="5729286"/>
            <a:ext cx="1129097" cy="381001"/>
          </a:xfrm>
          <a:prstGeom prst="rect">
            <a:avLst/>
          </a:prstGeom>
          <a:noFill/>
        </p:spPr>
      </p:pic>
      <p:sp>
        <p:nvSpPr>
          <p:cNvPr id="18" name="Down Arrow 17"/>
          <p:cNvSpPr/>
          <p:nvPr/>
        </p:nvSpPr>
        <p:spPr>
          <a:xfrm>
            <a:off x="1844553" y="5129658"/>
            <a:ext cx="399728" cy="564903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Box 18"/>
          <p:cNvSpPr txBox="1"/>
          <p:nvPr/>
        </p:nvSpPr>
        <p:spPr>
          <a:xfrm>
            <a:off x="695443" y="5637314"/>
            <a:ext cx="2384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Map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12517" y="2546425"/>
            <a:ext cx="3819645" cy="2456537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tangle 20"/>
          <p:cNvSpPr/>
          <p:nvPr/>
        </p:nvSpPr>
        <p:spPr>
          <a:xfrm>
            <a:off x="4915208" y="2546424"/>
            <a:ext cx="3819645" cy="2456537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Down Arrow 21"/>
          <p:cNvSpPr/>
          <p:nvPr/>
        </p:nvSpPr>
        <p:spPr>
          <a:xfrm>
            <a:off x="6671236" y="5129658"/>
            <a:ext cx="399728" cy="564903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Picture 4" descr="http://latex.codecogs.com/png.latex?\large%20\dpi%7b200%7d%20p(\mathbf%7bx%7d|\mathbf%7bI%7d)%20\quad%20\propto%20\quad%20p(\mathbf%7bI|\mathbf%7bx%7d%7d)%20\quad%20\times%20\quad%20p(\mathbf%7bx%7d)"/>
          <p:cNvPicPr>
            <a:picLocks noChangeAspect="1" noChangeArrowheads="1"/>
          </p:cNvPicPr>
          <p:nvPr/>
        </p:nvPicPr>
        <p:blipFill>
          <a:blip r:embed="rId4"/>
          <a:srcRect r="79618"/>
          <a:stretch>
            <a:fillRect/>
          </a:stretch>
        </p:blipFill>
        <p:spPr bwMode="auto">
          <a:xfrm>
            <a:off x="6671236" y="5810311"/>
            <a:ext cx="1129097" cy="381001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5261259" y="5683480"/>
            <a:ext cx="42816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Approx</a:t>
            </a:r>
            <a:r>
              <a:rPr lang="de-DE" sz="3000" dirty="0" smtClean="0">
                <a:latin typeface="GFS Neohellenic Bold"/>
              </a:rPr>
              <a:t>.           </a:t>
            </a:r>
            <a:r>
              <a:rPr lang="de-DE" sz="3000" dirty="0" err="1" smtClean="0">
                <a:latin typeface="GFS Neohellenic Bold"/>
              </a:rPr>
              <a:t>with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weighted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samples</a:t>
            </a:r>
            <a:endParaRPr lang="de-DE" sz="3000" dirty="0" smtClean="0">
              <a:latin typeface="GFS Neohellenic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8" grpId="0" animBg="1"/>
      <p:bldP spid="19" grpId="0"/>
      <p:bldP spid="20" grpId="0" animBg="1"/>
      <p:bldP spid="21" grpId="0" animBg="1"/>
      <p:bldP spid="22" grpId="0" animBg="1"/>
      <p:bldP spid="2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Optimization</a:t>
            </a:r>
            <a:endParaRPr lang="de-DE" dirty="0"/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916" y="1157467"/>
            <a:ext cx="8796759" cy="3149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12518" y="1215343"/>
            <a:ext cx="2754773" cy="299784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tangle 4"/>
          <p:cNvSpPr/>
          <p:nvPr/>
        </p:nvSpPr>
        <p:spPr>
          <a:xfrm>
            <a:off x="3206187" y="1215343"/>
            <a:ext cx="3078866" cy="2997844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tangle 5"/>
          <p:cNvSpPr/>
          <p:nvPr/>
        </p:nvSpPr>
        <p:spPr>
          <a:xfrm>
            <a:off x="6389224" y="1215343"/>
            <a:ext cx="2592726" cy="2997844"/>
          </a:xfrm>
          <a:prstGeom prst="rect">
            <a:avLst/>
          </a:prstGeom>
          <a:noFill/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Box 6"/>
          <p:cNvSpPr txBox="1"/>
          <p:nvPr/>
        </p:nvSpPr>
        <p:spPr>
          <a:xfrm>
            <a:off x="219916" y="4595149"/>
            <a:ext cx="2893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solidFill>
                  <a:srgbClr val="C00000"/>
                </a:solidFill>
                <a:latin typeface="GFS Neohellenic Bold"/>
              </a:rPr>
              <a:t>Extract</a:t>
            </a:r>
            <a:r>
              <a:rPr lang="de-DE" sz="3000" dirty="0" smtClean="0">
                <a:solidFill>
                  <a:srgbClr val="C00000"/>
                </a:solidFill>
                <a:latin typeface="GFS Neohellenic Bold"/>
              </a:rPr>
              <a:t> </a:t>
            </a:r>
            <a:r>
              <a:rPr lang="de-DE" sz="3000" dirty="0" err="1" smtClean="0">
                <a:solidFill>
                  <a:srgbClr val="C00000"/>
                </a:solidFill>
                <a:latin typeface="GFS Neohellenic Bold"/>
              </a:rPr>
              <a:t>features</a:t>
            </a:r>
            <a:endParaRPr lang="de-DE" sz="3000" dirty="0" smtClean="0">
              <a:solidFill>
                <a:srgbClr val="C00000"/>
              </a:solidFill>
              <a:latin typeface="GFS Neohellenic Bol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7137" y="4595149"/>
            <a:ext cx="28936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solidFill>
                  <a:srgbClr val="3D72B8"/>
                </a:solidFill>
                <a:latin typeface="GFS Neohellenic Bold"/>
              </a:rPr>
              <a:t>Predict</a:t>
            </a:r>
            <a:r>
              <a:rPr lang="de-DE" sz="3000" dirty="0" smtClean="0">
                <a:solidFill>
                  <a:srgbClr val="3D72B8"/>
                </a:solidFill>
                <a:latin typeface="GFS Neohellenic Bold"/>
              </a:rPr>
              <a:t> </a:t>
            </a:r>
            <a:r>
              <a:rPr lang="de-DE" sz="3000" dirty="0" err="1" smtClean="0">
                <a:solidFill>
                  <a:srgbClr val="3D72B8"/>
                </a:solidFill>
                <a:latin typeface="GFS Neohellenic Bold"/>
              </a:rPr>
              <a:t>and</a:t>
            </a:r>
            <a:r>
              <a:rPr lang="de-DE" sz="3000" dirty="0" smtClean="0">
                <a:solidFill>
                  <a:srgbClr val="3D72B8"/>
                </a:solidFill>
                <a:latin typeface="GFS Neohellenic Bold"/>
              </a:rPr>
              <a:t> </a:t>
            </a:r>
            <a:r>
              <a:rPr lang="de-DE" sz="3000" dirty="0" err="1" smtClean="0">
                <a:solidFill>
                  <a:srgbClr val="3D72B8"/>
                </a:solidFill>
                <a:latin typeface="GFS Neohellenic Bold"/>
              </a:rPr>
              <a:t>match</a:t>
            </a:r>
            <a:endParaRPr lang="de-DE" sz="3000" dirty="0" smtClean="0">
              <a:solidFill>
                <a:srgbClr val="3D72B8"/>
              </a:solidFill>
              <a:latin typeface="GFS Neohellenic Bold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59631" y="4595149"/>
            <a:ext cx="2893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solidFill>
                  <a:srgbClr val="00FF00"/>
                </a:solidFill>
                <a:latin typeface="GFS Neohellenic Bold"/>
              </a:rPr>
              <a:t>Optimize</a:t>
            </a:r>
            <a:endParaRPr lang="de-DE" sz="3000" dirty="0" smtClean="0">
              <a:solidFill>
                <a:srgbClr val="00FF00"/>
              </a:solidFill>
              <a:latin typeface="GFS Neohellenic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Image </a:t>
            </a:r>
            <a:r>
              <a:rPr lang="de-DE" dirty="0" err="1" smtClean="0"/>
              <a:t>features</a:t>
            </a:r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544010" y="714558"/>
            <a:ext cx="730362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70C0"/>
              </a:buClr>
              <a:buSzPct val="150000"/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Silhouettes</a:t>
            </a: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50000"/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Edges</a:t>
            </a: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50000"/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Distance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transforms</a:t>
            </a: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50000"/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SIFT</a:t>
            </a:r>
          </a:p>
          <a:p>
            <a:pPr>
              <a:buClr>
                <a:srgbClr val="0070C0"/>
              </a:buClr>
              <a:buSzPct val="150000"/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Optic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flow</a:t>
            </a: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50000"/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Appearance</a:t>
            </a:r>
            <a:endParaRPr lang="de-DE" sz="3000" dirty="0" smtClean="0">
              <a:latin typeface="GFS Neohellenic Bold"/>
            </a:endParaRPr>
          </a:p>
          <a:p>
            <a:pPr>
              <a:buClr>
                <a:srgbClr val="0070C0"/>
              </a:buClr>
              <a:buSzPct val="150000"/>
              <a:buFont typeface="Arial" pitchFamily="34" charset="0"/>
              <a:buChar char="•"/>
            </a:pPr>
            <a:r>
              <a:rPr lang="de-DE" sz="3000" dirty="0" smtClean="0">
                <a:latin typeface="GFS Neohellenic Bold"/>
              </a:rPr>
              <a:t>  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872" y="5349147"/>
            <a:ext cx="74993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dirty="0" err="1" smtClean="0">
                <a:latin typeface="GFS Neohellenic Bold"/>
              </a:rPr>
              <a:t>Any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feature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that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can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be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predicted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from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model </a:t>
            </a:r>
            <a:r>
              <a:rPr lang="de-DE" sz="3000" dirty="0" err="1" smtClean="0">
                <a:latin typeface="GFS Neohellenic Bold"/>
              </a:rPr>
              <a:t>and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is</a:t>
            </a:r>
            <a:r>
              <a:rPr lang="de-DE" sz="3000" dirty="0" smtClean="0">
                <a:latin typeface="GFS Neohellenic Bold"/>
              </a:rPr>
              <a:t> fast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compute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2872" y="5349147"/>
            <a:ext cx="7499325" cy="101566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8" name="Group 7"/>
          <p:cNvGrpSpPr/>
          <p:nvPr/>
        </p:nvGrpSpPr>
        <p:grpSpPr>
          <a:xfrm>
            <a:off x="5514419" y="961141"/>
            <a:ext cx="3540027" cy="1607892"/>
            <a:chOff x="4418635" y="934475"/>
            <a:chExt cx="4502550" cy="2086517"/>
          </a:xfrm>
        </p:grpSpPr>
        <p:pic>
          <p:nvPicPr>
            <p:cNvPr id="22529" name="Picture 1"/>
            <p:cNvPicPr>
              <a:picLocks noChangeAspect="1" noChangeArrowheads="1"/>
            </p:cNvPicPr>
            <p:nvPr/>
          </p:nvPicPr>
          <p:blipFill>
            <a:blip r:embed="rId3"/>
            <a:srcRect t="51062"/>
            <a:stretch>
              <a:fillRect/>
            </a:stretch>
          </p:blipFill>
          <p:spPr bwMode="auto">
            <a:xfrm>
              <a:off x="6635185" y="992350"/>
              <a:ext cx="2286000" cy="19997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"/>
            <p:cNvPicPr>
              <a:picLocks noChangeAspect="1" noChangeArrowheads="1"/>
            </p:cNvPicPr>
            <p:nvPr/>
          </p:nvPicPr>
          <p:blipFill>
            <a:blip r:embed="rId3"/>
            <a:srcRect b="48938"/>
            <a:stretch>
              <a:fillRect/>
            </a:stretch>
          </p:blipFill>
          <p:spPr bwMode="auto">
            <a:xfrm>
              <a:off x="4418635" y="934475"/>
              <a:ext cx="2286000" cy="2086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3" name="AutoShape 5" descr="https://mail.google.com/mail/?attid=0.1&amp;disp=emb&amp;view=att&amp;th=13345f1a21f6eaf1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22535" name="AutoShape 7" descr="https://mail.google.com/mail/?attid=0.1&amp;disp=emb&amp;view=att&amp;th=13345f1a21f6eaf1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22537" name="AutoShape 9" descr="https://mail.google.com/mail/?attid=0.1&amp;disp=emb&amp;view=att&amp;th=13345f1a21f6eaf1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22539" name="AutoShape 11" descr="https://mail.google.com/mail/?attid=0.1&amp;disp=emb&amp;view=att&amp;th=13345f1a21f6eaf1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22541" name="AutoShape 13" descr="https://mail.google.com/mail/?attid=0.1&amp;disp=emb&amp;view=att&amp;th=13345f1a21f6eaf1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7" name="Picture 16" descr="ab_01_01_130_disttrans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1210" y="2757715"/>
            <a:ext cx="2883236" cy="2296788"/>
          </a:xfrm>
          <a:prstGeom prst="rect">
            <a:avLst/>
          </a:prstGeom>
        </p:spPr>
      </p:pic>
      <p:pic>
        <p:nvPicPr>
          <p:cNvPr id="18" name="Picture 17" descr="ab_01_01_130_disttrans2.png"/>
          <p:cNvPicPr>
            <a:picLocks noChangeAspect="1"/>
          </p:cNvPicPr>
          <p:nvPr/>
        </p:nvPicPr>
        <p:blipFill>
          <a:blip r:embed="rId5"/>
          <a:srcRect l="22303" t="14096" r="27555" b="13663"/>
          <a:stretch>
            <a:fillRect/>
          </a:stretch>
        </p:blipFill>
        <p:spPr>
          <a:xfrm>
            <a:off x="3597957" y="2757715"/>
            <a:ext cx="1531363" cy="2296788"/>
          </a:xfrm>
          <a:prstGeom prst="rect">
            <a:avLst/>
          </a:prstGeom>
        </p:spPr>
      </p:pic>
      <p:pic>
        <p:nvPicPr>
          <p:cNvPr id="19" name="Picture 18" descr="edges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2718" y="2757715"/>
            <a:ext cx="1377330" cy="2296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Optimization</a:t>
            </a:r>
            <a:endParaRPr lang="de-DE" dirty="0"/>
          </a:p>
        </p:txBody>
      </p:sp>
      <p:pic>
        <p:nvPicPr>
          <p:cNvPr id="3" name="Content Placeholder 3" descr="ab_10_01_00_111_ps.png"/>
          <p:cNvPicPr>
            <a:picLocks noChangeAspect="1"/>
          </p:cNvPicPr>
          <p:nvPr/>
        </p:nvPicPr>
        <p:blipFill>
          <a:blip r:embed="rId3" cstate="print"/>
          <a:srcRect l="10017" r="9847" b="3389"/>
          <a:stretch>
            <a:fillRect/>
          </a:stretch>
        </p:blipFill>
        <p:spPr bwMode="auto">
          <a:xfrm>
            <a:off x="4463950" y="2650202"/>
            <a:ext cx="1828800" cy="2438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" name="Picture 3" descr="ab_10_01_00_113_si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63950" y="2650202"/>
            <a:ext cx="1905000" cy="2472569"/>
          </a:xfrm>
          <a:prstGeom prst="rect">
            <a:avLst/>
          </a:prstGeom>
        </p:spPr>
      </p:pic>
      <p:pic>
        <p:nvPicPr>
          <p:cNvPr id="5" name="Content Placeholder 5" descr="MPI_ab_10_01_040_00_00111.png"/>
          <p:cNvPicPr>
            <a:picLocks noChangeAspect="1"/>
          </p:cNvPicPr>
          <p:nvPr/>
        </p:nvPicPr>
        <p:blipFill>
          <a:blip r:embed="rId5" cstate="print"/>
          <a:srcRect l="17544" t="3509" r="19298" b="8772"/>
          <a:stretch>
            <a:fillRect/>
          </a:stretch>
        </p:blipFill>
        <p:spPr>
          <a:xfrm>
            <a:off x="4463950" y="2684371"/>
            <a:ext cx="1905000" cy="2438400"/>
          </a:xfrm>
          <a:prstGeom prst="rect">
            <a:avLst/>
          </a:prstGeom>
        </p:spPr>
      </p:pic>
      <p:pic>
        <p:nvPicPr>
          <p:cNvPr id="6" name="Picture 5" descr="ab_10_01_00_112_mesh.png"/>
          <p:cNvPicPr>
            <a:picLocks noChangeAspect="1"/>
          </p:cNvPicPr>
          <p:nvPr/>
        </p:nvPicPr>
        <p:blipFill>
          <a:blip r:embed="rId6" cstate="print"/>
          <a:srcRect l="6667" t="6111" r="6667" b="4942"/>
          <a:stretch>
            <a:fillRect/>
          </a:stretch>
        </p:blipFill>
        <p:spPr>
          <a:xfrm>
            <a:off x="653950" y="2531971"/>
            <a:ext cx="2209800" cy="2590800"/>
          </a:xfrm>
          <a:prstGeom prst="rect">
            <a:avLst/>
          </a:prstGeom>
        </p:spPr>
      </p:pic>
      <p:sp>
        <p:nvSpPr>
          <p:cNvPr id="7" name="Curved Up Arrow 6"/>
          <p:cNvSpPr/>
          <p:nvPr/>
        </p:nvSpPr>
        <p:spPr bwMode="auto">
          <a:xfrm>
            <a:off x="2406550" y="5165217"/>
            <a:ext cx="2743200" cy="567154"/>
          </a:xfrm>
          <a:prstGeom prst="curvedUp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76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de-DE" sz="16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dobe Caslon Pro" pitchFamily="18" charset="0"/>
            </a:endParaRPr>
          </a:p>
        </p:txBody>
      </p:sp>
      <p:sp>
        <p:nvSpPr>
          <p:cNvPr id="9" name="Curved Up Arrow 8"/>
          <p:cNvSpPr/>
          <p:nvPr/>
        </p:nvSpPr>
        <p:spPr bwMode="auto">
          <a:xfrm rot="10800000">
            <a:off x="2101750" y="1727525"/>
            <a:ext cx="2743200" cy="533400"/>
          </a:xfrm>
          <a:prstGeom prst="curvedUp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76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de-DE" sz="16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dobe Caslon Pro" pitchFamily="18" charset="0"/>
            </a:endParaRPr>
          </a:p>
        </p:txBody>
      </p:sp>
      <p:grpSp>
        <p:nvGrpSpPr>
          <p:cNvPr id="12" name="Group 22"/>
          <p:cNvGrpSpPr/>
          <p:nvPr/>
        </p:nvGrpSpPr>
        <p:grpSpPr>
          <a:xfrm>
            <a:off x="5378350" y="889325"/>
            <a:ext cx="2473739" cy="2022171"/>
            <a:chOff x="5416626" y="350127"/>
            <a:chExt cx="2473739" cy="2022171"/>
          </a:xfrm>
        </p:grpSpPr>
        <p:pic>
          <p:nvPicPr>
            <p:cNvPr id="13" name="Picture 12" descr="ab_10_01_00_112_mesh.png"/>
            <p:cNvPicPr>
              <a:picLocks noChangeAspect="1"/>
            </p:cNvPicPr>
            <p:nvPr/>
          </p:nvPicPr>
          <p:blipFill>
            <a:blip r:embed="rId6" cstate="print"/>
            <a:srcRect t="6111"/>
            <a:stretch>
              <a:fillRect/>
            </a:stretch>
          </p:blipFill>
          <p:spPr>
            <a:xfrm>
              <a:off x="5416626" y="350127"/>
              <a:ext cx="1039765" cy="1411431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735756" y="2207273"/>
              <a:ext cx="154609" cy="165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O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pic>
          <p:nvPicPr>
            <p:cNvPr id="15" name="Picture 14" descr="ab_10_01_00_113_sil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58001" y="1371600"/>
              <a:ext cx="666750" cy="762000"/>
            </a:xfrm>
            <a:prstGeom prst="rect">
              <a:avLst/>
            </a:prstGeom>
            <a:scene3d>
              <a:camera prst="isometricRightUp"/>
              <a:lightRig rig="threePt" dir="t"/>
            </a:scene3d>
          </p:spPr>
        </p:pic>
        <p:cxnSp>
          <p:nvCxnSpPr>
            <p:cNvPr id="16" name="Straight Connector 15"/>
            <p:cNvCxnSpPr/>
            <p:nvPr/>
          </p:nvCxnSpPr>
          <p:spPr bwMode="auto">
            <a:xfrm rot="16200000" flipH="1">
              <a:off x="6031876" y="503393"/>
              <a:ext cx="1745718" cy="1662043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/>
            <p:cNvCxnSpPr/>
            <p:nvPr/>
          </p:nvCxnSpPr>
          <p:spPr bwMode="auto">
            <a:xfrm>
              <a:off x="5725843" y="721556"/>
              <a:ext cx="2009913" cy="1485717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Connector 17"/>
            <p:cNvCxnSpPr/>
            <p:nvPr/>
          </p:nvCxnSpPr>
          <p:spPr bwMode="auto">
            <a:xfrm rot="10800000">
              <a:off x="5880452" y="1352986"/>
              <a:ext cx="1855304" cy="854287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2406551" y="5892307"/>
            <a:ext cx="2743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Project model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18115" y="3774934"/>
            <a:ext cx="2743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Image </a:t>
            </a:r>
            <a:r>
              <a:rPr lang="de-DE" sz="3000" dirty="0" err="1" smtClean="0">
                <a:latin typeface="GFS Neohellenic Bold"/>
              </a:rPr>
              <a:t>features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22905" y="983755"/>
            <a:ext cx="17410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Optimize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15952" y="859156"/>
            <a:ext cx="24365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Model-Image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Matching</a:t>
            </a:r>
            <a:endParaRPr lang="de-DE" dirty="0"/>
          </a:p>
        </p:txBody>
      </p:sp>
      <p:pic>
        <p:nvPicPr>
          <p:cNvPr id="3" name="Picture 1" descr="C:\Users\Pons\Desktop\imageErro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270" y="3772405"/>
            <a:ext cx="1608793" cy="2503773"/>
          </a:xfrm>
          <a:prstGeom prst="rect">
            <a:avLst/>
          </a:prstGeom>
          <a:noFill/>
        </p:spPr>
      </p:pic>
      <p:cxnSp>
        <p:nvCxnSpPr>
          <p:cNvPr id="7" name="Straight Connector 6"/>
          <p:cNvCxnSpPr/>
          <p:nvPr/>
        </p:nvCxnSpPr>
        <p:spPr>
          <a:xfrm>
            <a:off x="1462087" y="4169191"/>
            <a:ext cx="185984" cy="574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417883" y="4235504"/>
            <a:ext cx="185984" cy="574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493134" y="4075263"/>
            <a:ext cx="185984" cy="574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400142" y="4316329"/>
            <a:ext cx="185984" cy="574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679118" y="4046558"/>
            <a:ext cx="185984" cy="574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670546" y="4132674"/>
            <a:ext cx="185984" cy="574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670546" y="4235504"/>
            <a:ext cx="185984" cy="574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648071" y="4316329"/>
            <a:ext cx="185984" cy="574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59250" y="2567282"/>
            <a:ext cx="41381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de-DE" sz="2000" dirty="0" smtClean="0">
                <a:latin typeface="GFS Neohellenic Bold"/>
              </a:rPr>
              <a:t>Look </a:t>
            </a:r>
            <a:r>
              <a:rPr lang="de-DE" sz="2000" dirty="0" err="1" smtClean="0">
                <a:latin typeface="GFS Neohellenic Bold"/>
              </a:rPr>
              <a:t>along</a:t>
            </a:r>
            <a:r>
              <a:rPr lang="de-DE" sz="2000" dirty="0" smtClean="0">
                <a:latin typeface="GFS Neohellenic Bold"/>
              </a:rPr>
              <a:t> normal model </a:t>
            </a:r>
            <a:r>
              <a:rPr lang="de-DE" sz="2000" dirty="0" err="1" smtClean="0">
                <a:latin typeface="GFS Neohellenic Bold"/>
              </a:rPr>
              <a:t>contour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directions</a:t>
            </a:r>
            <a:endParaRPr lang="de-DE" sz="2000" dirty="0" smtClean="0">
              <a:latin typeface="GFS Neohellenic Bold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242426" y="3772404"/>
            <a:ext cx="811289" cy="1071037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9" name="Picture 1" descr="C:\Users\Pons\Desktop\imageError.png"/>
          <p:cNvPicPr>
            <a:picLocks noChangeAspect="1" noChangeArrowheads="1"/>
          </p:cNvPicPr>
          <p:nvPr/>
        </p:nvPicPr>
        <p:blipFill>
          <a:blip r:embed="rId2"/>
          <a:srcRect l="55798" b="53419"/>
          <a:stretch>
            <a:fillRect/>
          </a:stretch>
        </p:blipFill>
        <p:spPr bwMode="auto">
          <a:xfrm>
            <a:off x="2824223" y="3391512"/>
            <a:ext cx="1758871" cy="2884666"/>
          </a:xfrm>
          <a:prstGeom prst="rect">
            <a:avLst/>
          </a:prstGeom>
          <a:noFill/>
        </p:spPr>
      </p:pic>
      <p:sp>
        <p:nvSpPr>
          <p:cNvPr id="30" name="Rectangle 29"/>
          <p:cNvSpPr/>
          <p:nvPr/>
        </p:nvSpPr>
        <p:spPr>
          <a:xfrm>
            <a:off x="2957573" y="3391512"/>
            <a:ext cx="1539796" cy="3052236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1" name="Straight Connector 30"/>
          <p:cNvCxnSpPr/>
          <p:nvPr/>
        </p:nvCxnSpPr>
        <p:spPr>
          <a:xfrm>
            <a:off x="1614487" y="4321591"/>
            <a:ext cx="185984" cy="574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645534" y="4227663"/>
            <a:ext cx="185984" cy="574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3182273" y="4449415"/>
            <a:ext cx="406964" cy="1182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085547" y="4586026"/>
            <a:ext cx="406964" cy="1182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250209" y="4255913"/>
            <a:ext cx="406964" cy="1182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046727" y="4752534"/>
            <a:ext cx="406964" cy="1182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742898" y="4206303"/>
            <a:ext cx="406964" cy="1182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719232" y="4433322"/>
            <a:ext cx="406964" cy="1182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638416" y="4586026"/>
            <a:ext cx="406964" cy="1182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589237" y="4752534"/>
            <a:ext cx="406964" cy="1182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3563375" y="4906249"/>
            <a:ext cx="406964" cy="1182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V="1">
            <a:off x="2289504" y="4423861"/>
            <a:ext cx="534719" cy="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359250" y="2567282"/>
            <a:ext cx="4386370" cy="400379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898020" y="2567282"/>
            <a:ext cx="4006213" cy="4004436"/>
          </a:xfrm>
          <a:prstGeom prst="rect">
            <a:avLst/>
          </a:prstGeom>
          <a:noFill/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66224" y="3183733"/>
            <a:ext cx="1733834" cy="178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99489" y="3183733"/>
            <a:ext cx="1793115" cy="178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TextBox 66"/>
          <p:cNvSpPr txBox="1"/>
          <p:nvPr/>
        </p:nvSpPr>
        <p:spPr>
          <a:xfrm>
            <a:off x="4997165" y="2613449"/>
            <a:ext cx="3602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de-DE" sz="2000" dirty="0" smtClean="0">
                <a:latin typeface="GFS Neohellenic Bold"/>
              </a:rPr>
              <a:t>2) </a:t>
            </a:r>
            <a:r>
              <a:rPr lang="de-DE" sz="2000" dirty="0" err="1" smtClean="0">
                <a:latin typeface="GFS Neohellenic Bold"/>
              </a:rPr>
              <a:t>Discretize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and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match</a:t>
            </a:r>
            <a:endParaRPr lang="de-DE" sz="2000" dirty="0" smtClean="0">
              <a:latin typeface="GFS Neohellenic Bold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03270" y="868101"/>
            <a:ext cx="83967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TIPS: </a:t>
            </a:r>
          </a:p>
          <a:p>
            <a:pPr marL="514350" indent="-514350">
              <a:buAutoNum type="arabicParenR"/>
            </a:pPr>
            <a:r>
              <a:rPr lang="de-DE" sz="3000" dirty="0" smtClean="0">
                <a:latin typeface="GFS Neohellenic Bold"/>
              </a:rPr>
              <a:t>Match </a:t>
            </a:r>
            <a:r>
              <a:rPr lang="de-DE" sz="3000" dirty="0" err="1" smtClean="0">
                <a:latin typeface="GFS Neohellenic Bold"/>
              </a:rPr>
              <a:t>image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model </a:t>
            </a:r>
            <a:r>
              <a:rPr lang="de-DE" sz="3000" dirty="0" err="1" smtClean="0">
                <a:latin typeface="GFS Neohellenic Bold"/>
              </a:rPr>
              <a:t>and</a:t>
            </a:r>
            <a:r>
              <a:rPr lang="de-DE" sz="3000" dirty="0" smtClean="0">
                <a:latin typeface="GFS Neohellenic Bold"/>
              </a:rPr>
              <a:t> model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image</a:t>
            </a:r>
            <a:endParaRPr lang="de-DE" sz="3000" dirty="0" smtClean="0">
              <a:latin typeface="GFS Neohellenic Bold"/>
            </a:endParaRPr>
          </a:p>
          <a:p>
            <a:pPr marL="514350" indent="-514350">
              <a:buAutoNum type="arabicParenR"/>
            </a:pPr>
            <a:r>
              <a:rPr lang="de-DE" sz="3000" dirty="0" err="1" smtClean="0">
                <a:latin typeface="GFS Neohellenic Bold"/>
              </a:rPr>
              <a:t>Careful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removing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outliers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5"/>
          <a:srcRect l="11268" r="27315"/>
          <a:stretch>
            <a:fillRect/>
          </a:stretch>
        </p:blipFill>
        <p:spPr bwMode="auto">
          <a:xfrm>
            <a:off x="5509046" y="4986636"/>
            <a:ext cx="2409398" cy="145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" name="Rectangle 71"/>
          <p:cNvSpPr/>
          <p:nvPr/>
        </p:nvSpPr>
        <p:spPr>
          <a:xfrm>
            <a:off x="359250" y="868101"/>
            <a:ext cx="8440807" cy="147732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7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Least </a:t>
            </a:r>
            <a:r>
              <a:rPr lang="de-DE" dirty="0" err="1" smtClean="0"/>
              <a:t>squares</a:t>
            </a:r>
            <a:endParaRPr lang="de-DE" dirty="0"/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681" y="5001794"/>
            <a:ext cx="8102278" cy="1407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042771" y="5410200"/>
            <a:ext cx="1261640" cy="682906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tangle 5"/>
          <p:cNvSpPr/>
          <p:nvPr/>
        </p:nvSpPr>
        <p:spPr>
          <a:xfrm>
            <a:off x="4308996" y="5001794"/>
            <a:ext cx="3206189" cy="1407401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380" y="864170"/>
            <a:ext cx="7430947" cy="155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Straight Arrow Connector 16"/>
          <p:cNvCxnSpPr/>
          <p:nvPr/>
        </p:nvCxnSpPr>
        <p:spPr>
          <a:xfrm flipH="1">
            <a:off x="4998657" y="2086222"/>
            <a:ext cx="530506" cy="50125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22" idx="0"/>
          </p:cNvCxnSpPr>
          <p:nvPr/>
        </p:nvCxnSpPr>
        <p:spPr>
          <a:xfrm>
            <a:off x="7172766" y="2020316"/>
            <a:ext cx="342420" cy="5671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945360" y="2587476"/>
            <a:ext cx="21065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dirty="0" smtClean="0">
                <a:latin typeface="GFS Neohellenic Bold"/>
              </a:rPr>
              <a:t>Model </a:t>
            </a:r>
            <a:r>
              <a:rPr lang="de-DE" sz="3000" dirty="0" err="1" smtClean="0">
                <a:latin typeface="GFS Neohellenic Bold"/>
              </a:rPr>
              <a:t>predictions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83447" y="2587476"/>
            <a:ext cx="24634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dirty="0" smtClean="0">
                <a:latin typeface="GFS Neohellenic Bold"/>
              </a:rPr>
              <a:t>Image</a:t>
            </a:r>
          </a:p>
          <a:p>
            <a:pPr algn="ctr"/>
            <a:r>
              <a:rPr lang="de-DE" sz="3000" dirty="0" err="1" smtClean="0">
                <a:latin typeface="GFS Neohellenic Bold"/>
              </a:rPr>
              <a:t>observations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2681" y="3971439"/>
            <a:ext cx="80096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Assuming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Gaussian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distribution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equivalent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a MAP </a:t>
            </a:r>
            <a:r>
              <a:rPr lang="de-DE" sz="3000" dirty="0" err="1" smtClean="0">
                <a:latin typeface="GFS Neohellenic Bold"/>
              </a:rPr>
              <a:t>estimate</a:t>
            </a:r>
            <a:endParaRPr lang="de-DE" sz="3000" dirty="0" smtClean="0">
              <a:latin typeface="GFS Neohellenic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Least </a:t>
            </a:r>
            <a:r>
              <a:rPr lang="de-DE" dirty="0" err="1" smtClean="0"/>
              <a:t>squares</a:t>
            </a:r>
            <a:endParaRPr lang="de-DE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056" y="1659568"/>
            <a:ext cx="3154189" cy="1159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528777"/>
            <a:ext cx="36480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659568"/>
            <a:ext cx="180022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85056" y="1018572"/>
            <a:ext cx="65617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Express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problem</a:t>
            </a:r>
            <a:r>
              <a:rPr lang="de-DE" sz="3000" dirty="0" smtClean="0">
                <a:latin typeface="GFS Neohellenic Bold"/>
              </a:rPr>
              <a:t> in </a:t>
            </a:r>
            <a:r>
              <a:rPr lang="de-DE" sz="3000" dirty="0" err="1" smtClean="0">
                <a:latin typeface="GFS Neohellenic Bold"/>
              </a:rPr>
              <a:t>vector</a:t>
            </a:r>
            <a:r>
              <a:rPr lang="de-DE" sz="3000" dirty="0" smtClean="0">
                <a:latin typeface="GFS Neohellenic Bold"/>
              </a:rPr>
              <a:t> form</a:t>
            </a:r>
          </a:p>
        </p:txBody>
      </p:sp>
      <p:pic>
        <p:nvPicPr>
          <p:cNvPr id="15368" name="Picture 8" descr="http://rogercortesi.com/eqn/tempimagedir/eqn3550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53250" y="3771669"/>
            <a:ext cx="1266825" cy="2543175"/>
          </a:xfrm>
          <a:prstGeom prst="rect">
            <a:avLst/>
          </a:prstGeom>
          <a:noFill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/>
          <a:srcRect r="33981"/>
          <a:stretch>
            <a:fillRect/>
          </a:stretch>
        </p:blipFill>
        <p:spPr bwMode="auto">
          <a:xfrm>
            <a:off x="416700" y="3467393"/>
            <a:ext cx="1715699" cy="95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0" descr="http://rogercortesi.com/eqn/tempimagedir/eqn8727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32399" y="3771669"/>
            <a:ext cx="4705350" cy="419101"/>
          </a:xfrm>
          <a:prstGeom prst="rect">
            <a:avLst/>
          </a:prstGeom>
          <a:noFill/>
        </p:spPr>
      </p:pic>
      <p:sp>
        <p:nvSpPr>
          <p:cNvPr id="13" name="Right Brace 12"/>
          <p:cNvSpPr/>
          <p:nvPr/>
        </p:nvSpPr>
        <p:spPr>
          <a:xfrm rot="5400000">
            <a:off x="2966195" y="3592605"/>
            <a:ext cx="324091" cy="1660600"/>
          </a:xfrm>
          <a:prstGeom prst="rightBrace">
            <a:avLst>
              <a:gd name="adj1" fmla="val 40476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Box 13"/>
          <p:cNvSpPr txBox="1"/>
          <p:nvPr/>
        </p:nvSpPr>
        <p:spPr>
          <a:xfrm>
            <a:off x="2048719" y="4773774"/>
            <a:ext cx="25232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latin typeface="GFS Neohellenic Bold"/>
              </a:rPr>
              <a:t>Residual </a:t>
            </a:r>
            <a:r>
              <a:rPr lang="de-DE" sz="2000" dirty="0" err="1" smtClean="0">
                <a:latin typeface="GFS Neohellenic Bold"/>
              </a:rPr>
              <a:t>for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match</a:t>
            </a:r>
            <a:r>
              <a:rPr lang="de-DE" sz="2000" dirty="0" smtClean="0">
                <a:latin typeface="GFS Neohellenic Bold"/>
              </a:rPr>
              <a:t>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4294967295"/>
          </p:nvPr>
        </p:nvSpPr>
        <p:spPr>
          <a:xfrm>
            <a:off x="1411209" y="83090"/>
            <a:ext cx="362656" cy="3365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74562" y="798653"/>
            <a:ext cx="785921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de-DE" sz="3000" dirty="0" err="1" smtClean="0">
                <a:latin typeface="GFS Neohellenic Bold"/>
              </a:rPr>
              <a:t>Kinematic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parameterization</a:t>
            </a:r>
            <a:endParaRPr lang="de-DE" sz="3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Rotation Matrices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Euler </a:t>
            </a:r>
            <a:r>
              <a:rPr lang="de-DE" sz="2000" dirty="0" err="1" smtClean="0">
                <a:latin typeface="GFS Neohellenic Bold"/>
              </a:rPr>
              <a:t>Angles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Quaternions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Twists </a:t>
            </a:r>
            <a:r>
              <a:rPr lang="de-DE" sz="2000" dirty="0" err="1" smtClean="0">
                <a:latin typeface="GFS Neohellenic Bold"/>
              </a:rPr>
              <a:t>and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Exponential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maps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Kinematic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chains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3000" dirty="0" smtClean="0">
                <a:latin typeface="GFS Neohellenic Bold"/>
              </a:rPr>
              <a:t>2) </a:t>
            </a:r>
            <a:r>
              <a:rPr lang="de-DE" sz="3000" dirty="0" err="1" smtClean="0">
                <a:latin typeface="GFS Neohellenic Bold"/>
              </a:rPr>
              <a:t>Subject</a:t>
            </a:r>
            <a:r>
              <a:rPr lang="de-DE" sz="3000" dirty="0" smtClean="0">
                <a:latin typeface="GFS Neohellenic Bold"/>
              </a:rPr>
              <a:t> model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Geometric</a:t>
            </a:r>
            <a:r>
              <a:rPr lang="de-DE" sz="2000" dirty="0" smtClean="0">
                <a:latin typeface="GFS Neohellenic Bold"/>
              </a:rPr>
              <a:t> primitives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Detailed</a:t>
            </a:r>
            <a:r>
              <a:rPr lang="de-DE" sz="2000" dirty="0" smtClean="0">
                <a:latin typeface="GFS Neohellenic Bold"/>
              </a:rPr>
              <a:t> Body Scans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Human Shape </a:t>
            </a:r>
            <a:r>
              <a:rPr lang="de-DE" sz="2000" dirty="0" err="1" smtClean="0">
                <a:latin typeface="GFS Neohellenic Bold"/>
              </a:rPr>
              <a:t>models</a:t>
            </a:r>
            <a:r>
              <a:rPr lang="de-DE" sz="2000" dirty="0" smtClean="0">
                <a:latin typeface="GFS Neohellenic Bold"/>
              </a:rPr>
              <a:t> </a:t>
            </a:r>
          </a:p>
          <a:p>
            <a:pPr marL="514350" indent="-514350"/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3000" dirty="0" smtClean="0">
                <a:latin typeface="GFS Neohellenic Bold"/>
              </a:rPr>
              <a:t>3) </a:t>
            </a:r>
            <a:r>
              <a:rPr lang="de-DE" sz="3000" dirty="0" err="1" smtClean="0">
                <a:latin typeface="GFS Neohellenic Bold"/>
              </a:rPr>
              <a:t>Inference</a:t>
            </a:r>
            <a:endParaRPr lang="de-DE" sz="3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Observation </a:t>
            </a:r>
            <a:r>
              <a:rPr lang="de-DE" sz="2000" dirty="0" err="1" smtClean="0">
                <a:latin typeface="GFS Neohellenic Bold"/>
              </a:rPr>
              <a:t>likelihood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Local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optimization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Particle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Based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optimization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endParaRPr lang="de-DE" sz="3000" dirty="0" smtClean="0">
              <a:latin typeface="GFS Neohellenic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Local</a:t>
            </a:r>
            <a:r>
              <a:rPr lang="de-DE" dirty="0" smtClean="0"/>
              <a:t> </a:t>
            </a:r>
            <a:r>
              <a:rPr lang="de-DE" dirty="0" err="1" smtClean="0"/>
              <a:t>Optimization</a:t>
            </a:r>
            <a:endParaRPr lang="de-DE" dirty="0"/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920" y="559952"/>
            <a:ext cx="7986532" cy="3057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06115" y="5549682"/>
            <a:ext cx="3383243" cy="64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9442" y="4150216"/>
            <a:ext cx="52673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799442" y="4208091"/>
            <a:ext cx="5267325" cy="1181100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Box 9"/>
          <p:cNvSpPr txBox="1"/>
          <p:nvPr/>
        </p:nvSpPr>
        <p:spPr>
          <a:xfrm>
            <a:off x="219919" y="5549682"/>
            <a:ext cx="38946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Take a </a:t>
            </a:r>
            <a:r>
              <a:rPr lang="de-DE" sz="3000" dirty="0" err="1" smtClean="0">
                <a:latin typeface="GFS Neohellenic Bold"/>
              </a:rPr>
              <a:t>step</a:t>
            </a:r>
            <a:r>
              <a:rPr lang="de-DE" sz="3000" dirty="0" smtClean="0">
                <a:latin typeface="GFS Neohellenic Bold"/>
              </a:rPr>
              <a:t> in </a:t>
            </a:r>
            <a:r>
              <a:rPr lang="de-DE" sz="3000" dirty="0" err="1" smtClean="0">
                <a:latin typeface="GFS Neohellenic Bold"/>
              </a:rPr>
              <a:t>that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direction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84037" y="3391382"/>
            <a:ext cx="18172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solidFill>
                  <a:srgbClr val="C00000"/>
                </a:solidFill>
                <a:latin typeface="GFS Neohellenic Bold"/>
              </a:rPr>
              <a:t>Gradient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25988" y="3379807"/>
            <a:ext cx="19383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solidFill>
                  <a:srgbClr val="C00000"/>
                </a:solidFill>
                <a:latin typeface="GFS Neohellenic Bold"/>
              </a:rPr>
              <a:t>~</a:t>
            </a:r>
            <a:r>
              <a:rPr lang="de-DE" sz="3000" dirty="0" err="1" smtClean="0">
                <a:solidFill>
                  <a:srgbClr val="C00000"/>
                </a:solidFill>
                <a:latin typeface="GFS Neohellenic Bold"/>
              </a:rPr>
              <a:t>Hessian</a:t>
            </a:r>
            <a:endParaRPr lang="de-DE" sz="3000" dirty="0" smtClean="0">
              <a:solidFill>
                <a:srgbClr val="C00000"/>
              </a:solidFill>
              <a:latin typeface="GFS Neohellenic Bold"/>
            </a:endParaRPr>
          </a:p>
        </p:txBody>
      </p:sp>
      <p:sp>
        <p:nvSpPr>
          <p:cNvPr id="13" name="Left Brace 12"/>
          <p:cNvSpPr/>
          <p:nvPr/>
        </p:nvSpPr>
        <p:spPr>
          <a:xfrm rot="16200000">
            <a:off x="4838486" y="3038349"/>
            <a:ext cx="173085" cy="590312"/>
          </a:xfrm>
          <a:prstGeom prst="leftBrace">
            <a:avLst>
              <a:gd name="adj1" fmla="val 35082"/>
              <a:gd name="adj2" fmla="val 50000"/>
            </a:avLst>
          </a:prstGeom>
          <a:ln>
            <a:solidFill>
              <a:srgbClr val="CC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Left Brace 14"/>
          <p:cNvSpPr/>
          <p:nvPr/>
        </p:nvSpPr>
        <p:spPr>
          <a:xfrm rot="16200000">
            <a:off x="6980225" y="3038347"/>
            <a:ext cx="173085" cy="590312"/>
          </a:xfrm>
          <a:prstGeom prst="leftBrace">
            <a:avLst>
              <a:gd name="adj1" fmla="val 35082"/>
              <a:gd name="adj2" fmla="val 50000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500" y="4837222"/>
            <a:ext cx="7768931" cy="129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Jacobian</a:t>
            </a:r>
            <a:endParaRPr lang="de-DE" dirty="0"/>
          </a:p>
        </p:txBody>
      </p:sp>
      <p:grpSp>
        <p:nvGrpSpPr>
          <p:cNvPr id="55" name="Group 54"/>
          <p:cNvGrpSpPr/>
          <p:nvPr/>
        </p:nvGrpSpPr>
        <p:grpSpPr>
          <a:xfrm>
            <a:off x="614545" y="688159"/>
            <a:ext cx="6307111" cy="4149063"/>
            <a:chOff x="756998" y="795719"/>
            <a:chExt cx="8313615" cy="5003693"/>
          </a:xfrm>
        </p:grpSpPr>
        <p:pic>
          <p:nvPicPr>
            <p:cNvPr id="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38200" y="1574150"/>
              <a:ext cx="1219200" cy="2698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5" descr="ab_10_01_00_112_mesh.png"/>
            <p:cNvPicPr>
              <a:picLocks noChangeAspect="1"/>
            </p:cNvPicPr>
            <p:nvPr/>
          </p:nvPicPr>
          <p:blipFill>
            <a:blip r:embed="rId4" cstate="print"/>
            <a:srcRect t="6111"/>
            <a:stretch>
              <a:fillRect/>
            </a:stretch>
          </p:blipFill>
          <p:spPr>
            <a:xfrm>
              <a:off x="3048000" y="1421750"/>
              <a:ext cx="2049823" cy="2895600"/>
            </a:xfrm>
            <a:prstGeom prst="rect">
              <a:avLst/>
            </a:prstGeom>
          </p:spPr>
        </p:pic>
        <p:pic>
          <p:nvPicPr>
            <p:cNvPr id="7" name="Picture 6" descr="MPI_ab_10_01_040_00_00111.png"/>
            <p:cNvPicPr>
              <a:picLocks noChangeAspect="1"/>
            </p:cNvPicPr>
            <p:nvPr/>
          </p:nvPicPr>
          <p:blipFill>
            <a:blip r:embed="rId5" cstate="print"/>
            <a:srcRect l="17544" t="3509" r="19298" b="8772"/>
            <a:stretch>
              <a:fillRect/>
            </a:stretch>
          </p:blipFill>
          <p:spPr>
            <a:xfrm>
              <a:off x="5791199" y="3826283"/>
              <a:ext cx="1066800" cy="1481668"/>
            </a:xfrm>
            <a:prstGeom prst="rect">
              <a:avLst/>
            </a:prstGeom>
            <a:scene3d>
              <a:camera prst="isometricRightUp"/>
              <a:lightRig rig="threePt" dir="t"/>
            </a:scene3d>
          </p:spPr>
        </p:pic>
        <p:cxnSp>
          <p:nvCxnSpPr>
            <p:cNvPr id="8" name="Straight Connector 7"/>
            <p:cNvCxnSpPr/>
            <p:nvPr/>
          </p:nvCxnSpPr>
          <p:spPr bwMode="auto">
            <a:xfrm rot="16200000" flipH="1">
              <a:off x="4191000" y="1802750"/>
              <a:ext cx="3581400" cy="327660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/>
            <p:nvPr/>
          </p:nvCxnSpPr>
          <p:spPr bwMode="auto">
            <a:xfrm>
              <a:off x="3657600" y="2183750"/>
              <a:ext cx="3962400" cy="304800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 rot="10800000">
              <a:off x="3962400" y="3479150"/>
              <a:ext cx="3657600" cy="175260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1" name="TextBox 10"/>
            <p:cNvSpPr txBox="1"/>
            <p:nvPr/>
          </p:nvSpPr>
          <p:spPr>
            <a:xfrm>
              <a:off x="7596850" y="5173875"/>
              <a:ext cx="304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O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4" name="Arc 13"/>
            <p:cNvSpPr/>
            <p:nvPr/>
          </p:nvSpPr>
          <p:spPr bwMode="auto">
            <a:xfrm>
              <a:off x="1676400" y="1574150"/>
              <a:ext cx="1981200" cy="685800"/>
            </a:xfrm>
            <a:prstGeom prst="arc">
              <a:avLst>
                <a:gd name="adj1" fmla="val 11333642"/>
                <a:gd name="adj2" fmla="val 21397062"/>
              </a:avLst>
            </a:prstGeom>
            <a:ln w="38100"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76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</a:pPr>
              <a:endParaRPr kumimoji="0" lang="de-DE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287979" y="4229751"/>
              <a:ext cx="4851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000" dirty="0" smtClean="0">
                  <a:latin typeface="GFS Neohellenic Bold"/>
                </a:rPr>
                <a:t>C</a:t>
              </a: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7876731" y="4816488"/>
              <a:ext cx="653810" cy="982924"/>
              <a:chOff x="6036302" y="5019526"/>
              <a:chExt cx="653810" cy="982924"/>
            </a:xfrm>
          </p:grpSpPr>
          <p:cxnSp>
            <p:nvCxnSpPr>
              <p:cNvPr id="23" name="Straight Arrow Connector 22"/>
              <p:cNvCxnSpPr/>
              <p:nvPr/>
            </p:nvCxnSpPr>
            <p:spPr>
              <a:xfrm flipH="1">
                <a:off x="6036302" y="5634456"/>
                <a:ext cx="642672" cy="367994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Arrow Connector 24"/>
              <p:cNvCxnSpPr/>
              <p:nvPr/>
            </p:nvCxnSpPr>
            <p:spPr>
              <a:xfrm flipV="1">
                <a:off x="6678974" y="5019526"/>
                <a:ext cx="0" cy="614930"/>
              </a:xfrm>
              <a:prstGeom prst="straightConnector1">
                <a:avLst/>
              </a:prstGeom>
              <a:ln w="38100">
                <a:solidFill>
                  <a:srgbClr val="00FF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Arrow Connector 32"/>
              <p:cNvCxnSpPr/>
              <p:nvPr/>
            </p:nvCxnSpPr>
            <p:spPr>
              <a:xfrm flipH="1" flipV="1">
                <a:off x="6036302" y="5318996"/>
                <a:ext cx="653810" cy="315462"/>
              </a:xfrm>
              <a:prstGeom prst="straightConnector1">
                <a:avLst/>
              </a:prstGeom>
              <a:ln w="38100">
                <a:solidFill>
                  <a:srgbClr val="3076C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41"/>
            <p:cNvSpPr txBox="1"/>
            <p:nvPr/>
          </p:nvSpPr>
          <p:spPr>
            <a:xfrm>
              <a:off x="1775750" y="795719"/>
              <a:ext cx="1904999" cy="575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500" dirty="0" smtClean="0">
                  <a:latin typeface="GFS Neohellenic Bold"/>
                </a:rPr>
                <a:t>1) Pose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56998" y="4723918"/>
              <a:ext cx="3959391" cy="1039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500" dirty="0" smtClean="0">
                  <a:latin typeface="GFS Neohellenic Bold"/>
                </a:rPr>
                <a:t>2) World-</a:t>
              </a:r>
              <a:r>
                <a:rPr lang="de-DE" sz="2500" dirty="0" err="1" smtClean="0">
                  <a:latin typeface="GFS Neohellenic Bold"/>
                </a:rPr>
                <a:t>camera</a:t>
              </a:r>
              <a:r>
                <a:rPr lang="de-DE" sz="2500" dirty="0" smtClean="0">
                  <a:latin typeface="GFS Neohellenic Bold"/>
                </a:rPr>
                <a:t> </a:t>
              </a:r>
              <a:r>
                <a:rPr lang="de-DE" sz="2500" dirty="0" err="1" smtClean="0">
                  <a:latin typeface="GFS Neohellenic Bold"/>
                </a:rPr>
                <a:t>transformation</a:t>
              </a:r>
              <a:endParaRPr lang="de-DE" sz="2500" dirty="0" smtClean="0">
                <a:latin typeface="GFS Neohellenic Bold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6059506" y="4317350"/>
              <a:ext cx="642672" cy="982924"/>
              <a:chOff x="6036302" y="5019526"/>
              <a:chExt cx="642672" cy="982924"/>
            </a:xfrm>
          </p:grpSpPr>
          <p:cxnSp>
            <p:nvCxnSpPr>
              <p:cNvPr id="45" name="Straight Arrow Connector 44"/>
              <p:cNvCxnSpPr/>
              <p:nvPr/>
            </p:nvCxnSpPr>
            <p:spPr>
              <a:xfrm flipH="1">
                <a:off x="6036302" y="5634456"/>
                <a:ext cx="642672" cy="367994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/>
              <p:cNvCxnSpPr/>
              <p:nvPr/>
            </p:nvCxnSpPr>
            <p:spPr>
              <a:xfrm flipV="1">
                <a:off x="6678974" y="5019526"/>
                <a:ext cx="0" cy="614930"/>
              </a:xfrm>
              <a:prstGeom prst="straightConnector1">
                <a:avLst/>
              </a:prstGeom>
              <a:ln w="38100">
                <a:solidFill>
                  <a:srgbClr val="00FF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TextBox 47"/>
            <p:cNvSpPr txBox="1"/>
            <p:nvPr/>
          </p:nvSpPr>
          <p:spPr>
            <a:xfrm>
              <a:off x="5376394" y="1982951"/>
              <a:ext cx="3694219" cy="575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500" dirty="0" smtClean="0">
                  <a:latin typeface="GFS Neohellenic Bold"/>
                </a:rPr>
                <a:t>3) </a:t>
              </a:r>
              <a:r>
                <a:rPr lang="de-DE" sz="2500" dirty="0" err="1" smtClean="0">
                  <a:latin typeface="GFS Neohellenic Bold"/>
                </a:rPr>
                <a:t>Projection</a:t>
              </a:r>
              <a:endParaRPr lang="de-DE" sz="2500" dirty="0" smtClean="0">
                <a:latin typeface="GFS Neohellenic Bold"/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80749" y="4190011"/>
              <a:ext cx="3808071" cy="1502779"/>
            </a:xfrm>
            <a:custGeom>
              <a:avLst/>
              <a:gdLst>
                <a:gd name="connsiteX0" fmla="*/ 0 w 3808071"/>
                <a:gd name="connsiteY0" fmla="*/ 0 h 1502779"/>
                <a:gd name="connsiteX1" fmla="*/ 497712 w 3808071"/>
                <a:gd name="connsiteY1" fmla="*/ 879676 h 1502779"/>
                <a:gd name="connsiteX2" fmla="*/ 1770927 w 3808071"/>
                <a:gd name="connsiteY2" fmla="*/ 1400536 h 1502779"/>
                <a:gd name="connsiteX3" fmla="*/ 3808071 w 3808071"/>
                <a:gd name="connsiteY3" fmla="*/ 1493134 h 1502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8071" h="1502779">
                  <a:moveTo>
                    <a:pt x="0" y="0"/>
                  </a:moveTo>
                  <a:cubicBezTo>
                    <a:pt x="101279" y="323126"/>
                    <a:pt x="202558" y="646253"/>
                    <a:pt x="497712" y="879676"/>
                  </a:cubicBezTo>
                  <a:cubicBezTo>
                    <a:pt x="792867" y="1113099"/>
                    <a:pt x="1219201" y="1298293"/>
                    <a:pt x="1770927" y="1400536"/>
                  </a:cubicBezTo>
                  <a:cubicBezTo>
                    <a:pt x="2322654" y="1502779"/>
                    <a:pt x="3065362" y="1497956"/>
                    <a:pt x="3808071" y="1493134"/>
                  </a:cubicBezTo>
                </a:path>
              </a:pathLst>
            </a:custGeom>
            <a:ln w="38100"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3" name="Straight Arrow Connector 52"/>
            <p:cNvCxnSpPr/>
            <p:nvPr/>
          </p:nvCxnSpPr>
          <p:spPr>
            <a:xfrm>
              <a:off x="4411008" y="1411408"/>
              <a:ext cx="2071869" cy="231974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extBox 56"/>
          <p:cNvSpPr txBox="1"/>
          <p:nvPr/>
        </p:nvSpPr>
        <p:spPr>
          <a:xfrm>
            <a:off x="5124846" y="6091015"/>
            <a:ext cx="6481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1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109642" y="6091015"/>
            <a:ext cx="6481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132012" y="6091015"/>
            <a:ext cx="6481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Other </a:t>
            </a:r>
            <a:r>
              <a:rPr lang="de-DE" dirty="0" err="1" smtClean="0"/>
              <a:t>likelihoods</a:t>
            </a:r>
            <a:endParaRPr lang="de-DE" dirty="0"/>
          </a:p>
        </p:txBody>
      </p:sp>
      <p:pic>
        <p:nvPicPr>
          <p:cNvPr id="81922" name="Picture 2" descr="E:\Literature\MyPapers\pons_rosenhahn_model_based\figures\carvingMesh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45621" y="1029172"/>
            <a:ext cx="2295783" cy="3020290"/>
          </a:xfrm>
          <a:prstGeom prst="rect">
            <a:avLst/>
          </a:prstGeom>
          <a:noFill/>
        </p:spPr>
      </p:pic>
      <p:pic>
        <p:nvPicPr>
          <p:cNvPr id="81923" name="Picture 3" descr="E:\Literature\MyPapers\pons_rosenhahn_model_based\figures\carvingMesh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29124" y="1851949"/>
            <a:ext cx="1621515" cy="2899317"/>
          </a:xfrm>
          <a:prstGeom prst="rect">
            <a:avLst/>
          </a:prstGeom>
          <a:noFill/>
        </p:spPr>
      </p:pic>
      <p:pic>
        <p:nvPicPr>
          <p:cNvPr id="81924" name="Picture 4" descr="E:\Literature\MyPapers\pons_rosenhahn_model_based\figures\modelBased.PNG"/>
          <p:cNvPicPr>
            <a:picLocks noChangeAspect="1" noChangeArrowheads="1"/>
          </p:cNvPicPr>
          <p:nvPr/>
        </p:nvPicPr>
        <p:blipFill>
          <a:blip r:embed="rId4"/>
          <a:srcRect l="12521" r="10200"/>
          <a:stretch>
            <a:fillRect/>
          </a:stretch>
        </p:blipFill>
        <p:spPr bwMode="auto">
          <a:xfrm>
            <a:off x="416689" y="1296396"/>
            <a:ext cx="4123411" cy="3003670"/>
          </a:xfrm>
          <a:prstGeom prst="rect">
            <a:avLst/>
          </a:prstGeom>
          <a:noFill/>
        </p:spPr>
      </p:pic>
      <p:sp>
        <p:nvSpPr>
          <p:cNvPr id="6" name="Oval 5"/>
          <p:cNvSpPr/>
          <p:nvPr/>
        </p:nvSpPr>
        <p:spPr>
          <a:xfrm>
            <a:off x="5776076" y="1599120"/>
            <a:ext cx="132959" cy="115809"/>
          </a:xfrm>
          <a:prstGeom prst="ellipse">
            <a:avLst/>
          </a:prstGeom>
          <a:solidFill>
            <a:srgbClr val="00FF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FF00"/>
              </a:solidFill>
            </a:endParaRPr>
          </a:p>
        </p:txBody>
      </p:sp>
      <p:cxnSp>
        <p:nvCxnSpPr>
          <p:cNvPr id="8" name="Straight Connector 7"/>
          <p:cNvCxnSpPr>
            <a:stCxn id="9" idx="5"/>
            <a:endCxn id="20" idx="2"/>
          </p:cNvCxnSpPr>
          <p:nvPr/>
        </p:nvCxnSpPr>
        <p:spPr>
          <a:xfrm>
            <a:off x="6346764" y="3501868"/>
            <a:ext cx="1655497" cy="111493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6233276" y="3403019"/>
            <a:ext cx="132959" cy="115809"/>
          </a:xfrm>
          <a:prstGeom prst="ellipse">
            <a:avLst/>
          </a:prstGeom>
          <a:solidFill>
            <a:srgbClr val="00FF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FF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5994955" y="3287210"/>
            <a:ext cx="132959" cy="115809"/>
          </a:xfrm>
          <a:prstGeom prst="ellipse">
            <a:avLst/>
          </a:prstGeom>
          <a:solidFill>
            <a:srgbClr val="00FF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FF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6366235" y="2905246"/>
            <a:ext cx="132959" cy="115809"/>
          </a:xfrm>
          <a:prstGeom prst="ellipse">
            <a:avLst/>
          </a:prstGeom>
          <a:solidFill>
            <a:srgbClr val="00FF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FF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5643117" y="2324529"/>
            <a:ext cx="132959" cy="115809"/>
          </a:xfrm>
          <a:prstGeom prst="ellipse">
            <a:avLst/>
          </a:prstGeom>
          <a:solidFill>
            <a:srgbClr val="00FF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FF00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5338898" y="1867329"/>
            <a:ext cx="132959" cy="115809"/>
          </a:xfrm>
          <a:prstGeom prst="ellipse">
            <a:avLst/>
          </a:prstGeom>
          <a:solidFill>
            <a:srgbClr val="00FF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FF0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5909035" y="1238491"/>
            <a:ext cx="132959" cy="115809"/>
          </a:xfrm>
          <a:prstGeom prst="ellipse">
            <a:avLst/>
          </a:prstGeom>
          <a:solidFill>
            <a:srgbClr val="00FF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FF00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6061434" y="2266624"/>
            <a:ext cx="132959" cy="115809"/>
          </a:xfrm>
          <a:prstGeom prst="ellipse">
            <a:avLst/>
          </a:prstGeom>
          <a:solidFill>
            <a:srgbClr val="00FF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FF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6233276" y="2440338"/>
            <a:ext cx="132959" cy="115809"/>
          </a:xfrm>
          <a:prstGeom prst="ellipse">
            <a:avLst/>
          </a:prstGeom>
          <a:solidFill>
            <a:srgbClr val="00FF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FF00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5975514" y="2963150"/>
            <a:ext cx="132959" cy="115809"/>
          </a:xfrm>
          <a:prstGeom prst="ellipse">
            <a:avLst/>
          </a:prstGeom>
          <a:solidFill>
            <a:srgbClr val="00FF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FF00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5947917" y="2498242"/>
            <a:ext cx="132959" cy="115809"/>
          </a:xfrm>
          <a:prstGeom prst="ellipse">
            <a:avLst/>
          </a:prstGeom>
          <a:solidFill>
            <a:srgbClr val="00FF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FF00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7478582" y="2496167"/>
            <a:ext cx="132959" cy="115809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Oval 19"/>
          <p:cNvSpPr/>
          <p:nvPr/>
        </p:nvSpPr>
        <p:spPr>
          <a:xfrm>
            <a:off x="8002261" y="4558896"/>
            <a:ext cx="132959" cy="115809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Oval 20"/>
          <p:cNvSpPr/>
          <p:nvPr/>
        </p:nvSpPr>
        <p:spPr>
          <a:xfrm>
            <a:off x="7697461" y="4184257"/>
            <a:ext cx="132959" cy="115809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Oval 21"/>
          <p:cNvSpPr/>
          <p:nvPr/>
        </p:nvSpPr>
        <p:spPr>
          <a:xfrm>
            <a:off x="8068741" y="3802293"/>
            <a:ext cx="132959" cy="115809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Oval 22"/>
          <p:cNvSpPr/>
          <p:nvPr/>
        </p:nvSpPr>
        <p:spPr>
          <a:xfrm>
            <a:off x="7345623" y="3221576"/>
            <a:ext cx="132959" cy="115809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Oval 23"/>
          <p:cNvSpPr/>
          <p:nvPr/>
        </p:nvSpPr>
        <p:spPr>
          <a:xfrm>
            <a:off x="7041404" y="2764376"/>
            <a:ext cx="132959" cy="115809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Oval 24"/>
          <p:cNvSpPr/>
          <p:nvPr/>
        </p:nvSpPr>
        <p:spPr>
          <a:xfrm>
            <a:off x="7611541" y="2135538"/>
            <a:ext cx="132959" cy="115809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Oval 25"/>
          <p:cNvSpPr/>
          <p:nvPr/>
        </p:nvSpPr>
        <p:spPr>
          <a:xfrm>
            <a:off x="7763940" y="3163671"/>
            <a:ext cx="132959" cy="115809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Oval 26"/>
          <p:cNvSpPr/>
          <p:nvPr/>
        </p:nvSpPr>
        <p:spPr>
          <a:xfrm>
            <a:off x="7935782" y="3337385"/>
            <a:ext cx="132959" cy="115809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Oval 27"/>
          <p:cNvSpPr/>
          <p:nvPr/>
        </p:nvSpPr>
        <p:spPr>
          <a:xfrm>
            <a:off x="7650423" y="3991557"/>
            <a:ext cx="132959" cy="115809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Oval 28"/>
          <p:cNvSpPr/>
          <p:nvPr/>
        </p:nvSpPr>
        <p:spPr>
          <a:xfrm>
            <a:off x="7650423" y="3395289"/>
            <a:ext cx="132959" cy="115809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3" name="Straight Connector 32"/>
          <p:cNvCxnSpPr>
            <a:stCxn id="18" idx="5"/>
            <a:endCxn id="29" idx="3"/>
          </p:cNvCxnSpPr>
          <p:nvPr/>
        </p:nvCxnSpPr>
        <p:spPr>
          <a:xfrm>
            <a:off x="6061405" y="2597091"/>
            <a:ext cx="1608489" cy="89704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11" idx="5"/>
            <a:endCxn id="22" idx="4"/>
          </p:cNvCxnSpPr>
          <p:nvPr/>
        </p:nvCxnSpPr>
        <p:spPr>
          <a:xfrm>
            <a:off x="6479723" y="3004095"/>
            <a:ext cx="1655498" cy="91400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6" idx="5"/>
            <a:endCxn id="19" idx="2"/>
          </p:cNvCxnSpPr>
          <p:nvPr/>
        </p:nvCxnSpPr>
        <p:spPr>
          <a:xfrm>
            <a:off x="5889564" y="1697969"/>
            <a:ext cx="1589018" cy="85610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endCxn id="28" idx="1"/>
          </p:cNvCxnSpPr>
          <p:nvPr/>
        </p:nvCxnSpPr>
        <p:spPr>
          <a:xfrm>
            <a:off x="6061434" y="3061999"/>
            <a:ext cx="1608460" cy="94651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15" idx="6"/>
            <a:endCxn id="26" idx="1"/>
          </p:cNvCxnSpPr>
          <p:nvPr/>
        </p:nvCxnSpPr>
        <p:spPr>
          <a:xfrm>
            <a:off x="6194393" y="2324529"/>
            <a:ext cx="1589018" cy="85610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14" idx="6"/>
            <a:endCxn id="25" idx="1"/>
          </p:cNvCxnSpPr>
          <p:nvPr/>
        </p:nvCxnSpPr>
        <p:spPr>
          <a:xfrm>
            <a:off x="6041994" y="1296396"/>
            <a:ext cx="1589018" cy="85610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416689" y="4960297"/>
            <a:ext cx="39613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dirty="0" smtClean="0">
                <a:latin typeface="GFS Neohellenic Bold"/>
              </a:rPr>
              <a:t>2D-3D </a:t>
            </a:r>
            <a:r>
              <a:rPr lang="de-DE" sz="3000" dirty="0" err="1" smtClean="0">
                <a:latin typeface="GFS Neohellenic Bold"/>
              </a:rPr>
              <a:t>error</a:t>
            </a:r>
            <a:endParaRPr lang="de-DE" sz="3000" dirty="0" smtClean="0">
              <a:latin typeface="GFS Neohellenic Bold"/>
            </a:endParaRPr>
          </a:p>
          <a:p>
            <a:pPr algn="ctr"/>
            <a:r>
              <a:rPr lang="de-DE" sz="3000" dirty="0" err="1" smtClean="0">
                <a:latin typeface="GFS Neohellenic Bold"/>
              </a:rPr>
              <a:t>point-to-line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distance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848441" y="4960297"/>
            <a:ext cx="39613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dirty="0" smtClean="0">
                <a:latin typeface="GFS Neohellenic Bold"/>
              </a:rPr>
              <a:t>3D-3D </a:t>
            </a:r>
            <a:r>
              <a:rPr lang="de-DE" sz="3000" dirty="0" err="1" smtClean="0">
                <a:latin typeface="GFS Neohellenic Bold"/>
              </a:rPr>
              <a:t>error</a:t>
            </a:r>
            <a:endParaRPr lang="de-DE" sz="3000" dirty="0" smtClean="0">
              <a:latin typeface="GFS Neohellenic Bold"/>
            </a:endParaRPr>
          </a:p>
          <a:p>
            <a:pPr algn="ctr"/>
            <a:r>
              <a:rPr lang="de-DE" sz="3000" dirty="0" err="1" smtClean="0">
                <a:latin typeface="GFS Neohellenic Bold"/>
              </a:rPr>
              <a:t>point-to-point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distance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41068" y="856528"/>
            <a:ext cx="4164307" cy="3894738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tangle 55"/>
          <p:cNvSpPr/>
          <p:nvPr/>
        </p:nvSpPr>
        <p:spPr>
          <a:xfrm>
            <a:off x="4745621" y="856528"/>
            <a:ext cx="4164307" cy="3889227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Distance</a:t>
            </a:r>
            <a:r>
              <a:rPr lang="de-DE" dirty="0" smtClean="0"/>
              <a:t> </a:t>
            </a:r>
            <a:r>
              <a:rPr lang="de-DE" dirty="0" err="1" smtClean="0"/>
              <a:t>transforms</a:t>
            </a:r>
            <a:endParaRPr lang="de-DE" dirty="0"/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8546" y="794521"/>
            <a:ext cx="2141671" cy="2643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6089" y="794522"/>
            <a:ext cx="1966068" cy="2643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7875" y="794522"/>
            <a:ext cx="1988220" cy="264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636089" y="3438036"/>
            <a:ext cx="22802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inconsistent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8900" y="3438036"/>
            <a:ext cx="19882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consistent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2872" y="3992034"/>
            <a:ext cx="74067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de-DE" sz="3000" dirty="0" smtClean="0">
                <a:latin typeface="GFS Neohellenic Bold"/>
              </a:rPr>
              <a:t>Push model </a:t>
            </a:r>
            <a:r>
              <a:rPr lang="de-DE" sz="3000" dirty="0" err="1" smtClean="0">
                <a:latin typeface="GFS Neohellenic Bold"/>
              </a:rPr>
              <a:t>inside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silhouette</a:t>
            </a:r>
            <a:endParaRPr lang="de-DE" sz="3000" dirty="0" smtClean="0">
              <a:latin typeface="GFS Neohellenic Bold"/>
            </a:endParaRPr>
          </a:p>
          <a:p>
            <a:pPr marL="514350" indent="-514350">
              <a:buAutoNum type="arabicParenR"/>
            </a:pPr>
            <a:r>
              <a:rPr lang="de-DE" sz="3000" dirty="0" smtClean="0">
                <a:latin typeface="GFS Neohellenic Bold"/>
              </a:rPr>
              <a:t>Force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model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explain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image</a:t>
            </a:r>
            <a:endParaRPr lang="de-DE" sz="3000" dirty="0" smtClean="0">
              <a:latin typeface="GFS Neohellenic Bold"/>
            </a:endParaRPr>
          </a:p>
          <a:p>
            <a:pPr marL="514350" indent="-514350"/>
            <a:endParaRPr lang="de-DE" sz="3000" dirty="0" smtClean="0">
              <a:latin typeface="GFS Neohellenic Bold"/>
            </a:endParaRPr>
          </a:p>
          <a:p>
            <a:pPr marL="514350" indent="-514350"/>
            <a:r>
              <a:rPr lang="de-DE" sz="3000" dirty="0" smtClean="0">
                <a:latin typeface="GFS Neohellenic Bold"/>
              </a:rPr>
              <a:t>	</a:t>
            </a:r>
            <a:r>
              <a:rPr lang="de-DE" sz="3000" dirty="0" err="1" smtClean="0">
                <a:latin typeface="GFS Neohellenic Bold"/>
              </a:rPr>
              <a:t>Distance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transform</a:t>
            </a:r>
            <a:r>
              <a:rPr lang="de-DE" sz="3000" dirty="0" smtClean="0">
                <a:latin typeface="GFS Neohellenic Bold"/>
              </a:rPr>
              <a:t> + </a:t>
            </a:r>
            <a:r>
              <a:rPr lang="de-DE" sz="3000" dirty="0" err="1" smtClean="0">
                <a:latin typeface="GFS Neohellenic Bold"/>
              </a:rPr>
              <a:t>overlapp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term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58546" y="5312341"/>
            <a:ext cx="6353424" cy="76392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Box 9"/>
          <p:cNvSpPr txBox="1"/>
          <p:nvPr/>
        </p:nvSpPr>
        <p:spPr>
          <a:xfrm>
            <a:off x="5694757" y="6286996"/>
            <a:ext cx="3355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 smtClean="0">
                <a:latin typeface="GFS Neohellenic Bold"/>
              </a:rPr>
              <a:t>Sminchisescu</a:t>
            </a:r>
            <a:r>
              <a:rPr lang="de-DE" sz="2000" dirty="0" smtClean="0">
                <a:latin typeface="GFS Neohellenic Bold"/>
              </a:rPr>
              <a:t> F &amp; G 2001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Region </a:t>
            </a:r>
            <a:r>
              <a:rPr lang="de-DE" dirty="0" err="1" smtClean="0"/>
              <a:t>based</a:t>
            </a:r>
            <a:endParaRPr lang="de-DE" dirty="0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9234" y="1212282"/>
            <a:ext cx="1631369" cy="253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8004" y="1351182"/>
            <a:ext cx="2651394" cy="2399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53896" y="4804458"/>
            <a:ext cx="3185502" cy="1023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0375" y="658284"/>
            <a:ext cx="29504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Region-</a:t>
            </a:r>
            <a:r>
              <a:rPr lang="de-DE" sz="3000" dirty="0" err="1" smtClean="0">
                <a:latin typeface="GFS Neohellenic Bold"/>
              </a:rPr>
              <a:t>based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8003" y="658284"/>
            <a:ext cx="26513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dirty="0" smtClean="0">
                <a:latin typeface="GFS Neohellenic Bold"/>
              </a:rPr>
              <a:t>Optical </a:t>
            </a:r>
            <a:r>
              <a:rPr lang="de-DE" sz="3000" dirty="0" err="1" smtClean="0">
                <a:latin typeface="GFS Neohellenic Bold"/>
              </a:rPr>
              <a:t>flow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5432" y="3750197"/>
            <a:ext cx="2223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 smtClean="0">
                <a:latin typeface="GFS Neohellenic Bold"/>
              </a:rPr>
              <a:t>Bregler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and</a:t>
            </a:r>
            <a:r>
              <a:rPr lang="de-DE" sz="2000" dirty="0" smtClean="0">
                <a:latin typeface="GFS Neohellenic Bold"/>
              </a:rPr>
              <a:t> Malik</a:t>
            </a:r>
          </a:p>
        </p:txBody>
      </p:sp>
      <p:pic>
        <p:nvPicPr>
          <p:cNvPr id="8294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60528" y="5897880"/>
            <a:ext cx="4191943" cy="744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860529" y="4158905"/>
            <a:ext cx="4117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 smtClean="0">
                <a:latin typeface="GFS Neohellenic Bold"/>
              </a:rPr>
              <a:t>Parameterize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b="1" dirty="0" err="1" smtClean="0">
                <a:latin typeface="GFS Neohellenic Bold"/>
              </a:rPr>
              <a:t>flow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with</a:t>
            </a:r>
            <a:r>
              <a:rPr lang="de-DE" sz="2000" dirty="0" smtClean="0">
                <a:latin typeface="GFS Neohellenic Bold"/>
              </a:rPr>
              <a:t> human </a:t>
            </a:r>
            <a:r>
              <a:rPr lang="de-DE" sz="2000" dirty="0" err="1" smtClean="0">
                <a:latin typeface="GFS Neohellenic Bold"/>
              </a:rPr>
              <a:t>motion</a:t>
            </a:r>
            <a:r>
              <a:rPr lang="de-DE" sz="2000" dirty="0" smtClean="0">
                <a:latin typeface="GFS Neohellenic Bold"/>
              </a:rPr>
              <a:t> model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645984" y="3085436"/>
            <a:ext cx="138896" cy="1670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576536" y="3168961"/>
            <a:ext cx="138896" cy="1670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507088" y="3237836"/>
            <a:ext cx="138896" cy="1670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750155" y="3026986"/>
            <a:ext cx="138896" cy="1670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953" name="AutoShape 9" descr="http://latex.codecogs.com/png.latex?\dpi%7b200%7d%20e(\mathbf%7bx%7d)=%20-%20\int%20_\Omega%20Q(\mathbf%7bx%7d,\mathbf%7br%7d)\log%20p_1+(1-Q(\mathbf%7bx%7d,\mathbf%7br%7d))\log%20p_2%20d%20\mathbf%7br%7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82957" name="Picture 13" descr="http://latex.codecogs.com/png.latex?\dpi%7b200%7d%20e(\mathbf%7bx%7d)=%20-%20\int%20_\Omega%20Q(\mathbf%7bx%7d,\mathbf%7br%7d)\log%20p_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5025" y="5214041"/>
            <a:ext cx="3390900" cy="733426"/>
          </a:xfrm>
          <a:prstGeom prst="rect">
            <a:avLst/>
          </a:prstGeom>
          <a:noFill/>
        </p:spPr>
      </p:pic>
      <p:pic>
        <p:nvPicPr>
          <p:cNvPr id="82959" name="Picture 15" descr="http://latex.codecogs.com/png.latex?\dpi%7b200%7d%20+%20(1-Q(\mathbf%7bx%7d,\mathbf%7br%7d))\log%20p_2)d%20\mathbf%7br%7d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64690" y="6175392"/>
            <a:ext cx="3171825" cy="323850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155575" y="4209336"/>
            <a:ext cx="4117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 smtClean="0">
                <a:latin typeface="GFS Neohellenic Bold"/>
              </a:rPr>
              <a:t>Use</a:t>
            </a:r>
            <a:r>
              <a:rPr lang="de-DE" sz="2000" dirty="0" smtClean="0">
                <a:latin typeface="GFS Neohellenic Bold"/>
              </a:rPr>
              <a:t> model </a:t>
            </a:r>
            <a:r>
              <a:rPr lang="de-DE" sz="2000" dirty="0" err="1" smtClean="0">
                <a:latin typeface="GFS Neohellenic Bold"/>
              </a:rPr>
              <a:t>as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b="1" dirty="0" err="1" smtClean="0">
                <a:latin typeface="GFS Neohellenic Bold"/>
              </a:rPr>
              <a:t>region</a:t>
            </a:r>
            <a:r>
              <a:rPr lang="de-DE" sz="2000" b="1" dirty="0" smtClean="0">
                <a:latin typeface="GFS Neohellenic Bold"/>
              </a:rPr>
              <a:t> </a:t>
            </a:r>
            <a:r>
              <a:rPr lang="de-DE" sz="2000" b="1" dirty="0" err="1" smtClean="0">
                <a:latin typeface="GFS Neohellenic Bold"/>
              </a:rPr>
              <a:t>mask</a:t>
            </a:r>
            <a:r>
              <a:rPr lang="de-DE" sz="2000" b="1" dirty="0" smtClean="0">
                <a:latin typeface="GFS Neohellenic Bold"/>
              </a:rPr>
              <a:t> </a:t>
            </a:r>
            <a:r>
              <a:rPr lang="de-DE" sz="2000" dirty="0" smtClean="0">
                <a:latin typeface="GFS Neohellenic Bold"/>
              </a:rPr>
              <a:t>Q </a:t>
            </a:r>
            <a:r>
              <a:rPr lang="de-DE" sz="2000" dirty="0" err="1" smtClean="0">
                <a:latin typeface="GFS Neohellenic Bold"/>
              </a:rPr>
              <a:t>that</a:t>
            </a:r>
            <a:endParaRPr lang="de-DE" sz="2000" dirty="0" smtClean="0">
              <a:latin typeface="GFS Neohellenic Bold"/>
            </a:endParaRPr>
          </a:p>
          <a:p>
            <a:r>
              <a:rPr lang="de-DE" sz="2000" dirty="0" smtClean="0">
                <a:latin typeface="GFS Neohellenic Bold"/>
              </a:rPr>
              <a:t>separates </a:t>
            </a:r>
            <a:r>
              <a:rPr lang="de-DE" sz="2000" dirty="0" err="1" smtClean="0">
                <a:latin typeface="GFS Neohellenic Bold"/>
              </a:rPr>
              <a:t>foreground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from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background</a:t>
            </a:r>
            <a:endParaRPr lang="de-DE" sz="2000" dirty="0" smtClean="0">
              <a:latin typeface="GFS Neohellenic Bold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22872" y="3750197"/>
            <a:ext cx="2223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latin typeface="GFS Neohellenic Bold"/>
              </a:rPr>
              <a:t>Rosenhahn  et.al.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Local</a:t>
            </a:r>
            <a:r>
              <a:rPr lang="de-DE" dirty="0" smtClean="0"/>
              <a:t> </a:t>
            </a:r>
            <a:r>
              <a:rPr lang="de-DE" dirty="0" err="1" smtClean="0"/>
              <a:t>optimization</a:t>
            </a:r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822872" y="1111971"/>
            <a:ext cx="752247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50000"/>
              <a:buBlip>
                <a:blip r:embed="rId2"/>
              </a:buBlip>
            </a:pPr>
            <a:r>
              <a:rPr lang="de-DE" sz="3000" dirty="0" err="1" smtClean="0">
                <a:latin typeface="GFS Neohellenic Bold"/>
              </a:rPr>
              <a:t>It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is</a:t>
            </a:r>
            <a:r>
              <a:rPr lang="de-DE" sz="3000" dirty="0" smtClean="0">
                <a:latin typeface="GFS Neohellenic Bold"/>
              </a:rPr>
              <a:t> fast </a:t>
            </a:r>
            <a:r>
              <a:rPr lang="de-DE" sz="3000" dirty="0" err="1" smtClean="0">
                <a:latin typeface="GFS Neohellenic Bold"/>
              </a:rPr>
              <a:t>and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accurate</a:t>
            </a:r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pPr>
              <a:buSzPct val="150000"/>
              <a:buBlip>
                <a:blip r:embed="rId3"/>
              </a:buBlip>
            </a:pPr>
            <a:r>
              <a:rPr lang="de-DE" sz="3000" dirty="0" err="1" smtClean="0">
                <a:latin typeface="GFS Neohellenic Bold"/>
              </a:rPr>
              <a:t>Prone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local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minima</a:t>
            </a:r>
            <a:endParaRPr lang="de-DE" sz="3000" dirty="0" smtClean="0">
              <a:latin typeface="GFS Neohellenic Bold"/>
            </a:endParaRPr>
          </a:p>
          <a:p>
            <a:pPr>
              <a:buSzPct val="150000"/>
              <a:buBlip>
                <a:blip r:embed="rId3"/>
              </a:buBlip>
            </a:pPr>
            <a:endParaRPr lang="de-DE" sz="3000" dirty="0" smtClean="0">
              <a:latin typeface="GFS Neohellenic Bold"/>
            </a:endParaRPr>
          </a:p>
          <a:p>
            <a:pPr>
              <a:buSzPct val="150000"/>
              <a:buBlip>
                <a:blip r:embed="rId3"/>
              </a:buBlip>
            </a:pPr>
            <a:r>
              <a:rPr lang="de-DE" sz="3000" dirty="0" err="1" smtClean="0">
                <a:latin typeface="GFS Neohellenic Bold"/>
              </a:rPr>
              <a:t>Requires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initialization</a:t>
            </a:r>
            <a:endParaRPr lang="de-DE" sz="3000" dirty="0" smtClean="0">
              <a:latin typeface="GFS Neohellenic Bold"/>
            </a:endParaRPr>
          </a:p>
          <a:p>
            <a:pPr>
              <a:buSzPct val="150000"/>
              <a:buBlip>
                <a:blip r:embed="rId3"/>
              </a:buBlip>
            </a:pPr>
            <a:endParaRPr lang="de-DE" sz="3000" dirty="0" smtClean="0">
              <a:latin typeface="GFS Neohellenic Bold"/>
            </a:endParaRPr>
          </a:p>
          <a:p>
            <a:pPr>
              <a:buSzPct val="150000"/>
              <a:buBlip>
                <a:blip r:embed="rId3"/>
              </a:buBlip>
            </a:pPr>
            <a:r>
              <a:rPr lang="de-DE" sz="3000" dirty="0" err="1" smtClean="0">
                <a:latin typeface="GFS Neohellenic Bold"/>
              </a:rPr>
              <a:t>Matching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cost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ambiguous</a:t>
            </a:r>
            <a:endParaRPr lang="de-DE" sz="3000" dirty="0" smtClean="0">
              <a:latin typeface="GFS Neohellenic Bold"/>
            </a:endParaRPr>
          </a:p>
          <a:p>
            <a:pPr>
              <a:buSzPct val="150000"/>
              <a:buBlip>
                <a:blip r:embed="rId3"/>
              </a:buBlip>
            </a:pPr>
            <a:endParaRPr lang="de-DE" sz="3000" dirty="0" smtClean="0">
              <a:latin typeface="GFS Neohellenic Bold"/>
            </a:endParaRPr>
          </a:p>
          <a:p>
            <a:pPr>
              <a:buSzPct val="150000"/>
              <a:buBlip>
                <a:blip r:embed="rId3"/>
              </a:buBlip>
            </a:pPr>
            <a:r>
              <a:rPr lang="de-DE" sz="3000" dirty="0" smtClean="0">
                <a:latin typeface="GFS Neohellenic Bold"/>
              </a:rPr>
              <a:t>Single </a:t>
            </a:r>
            <a:r>
              <a:rPr lang="de-DE" sz="3000" dirty="0" err="1" smtClean="0">
                <a:latin typeface="GFS Neohellenic Bold"/>
              </a:rPr>
              <a:t>hypothesis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propagated</a:t>
            </a:r>
            <a:endParaRPr lang="de-DE" sz="3000" dirty="0" smtClean="0">
              <a:latin typeface="GFS Neohellenic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4294967295"/>
          </p:nvPr>
        </p:nvSpPr>
        <p:spPr>
          <a:xfrm>
            <a:off x="1411209" y="83090"/>
            <a:ext cx="362656" cy="3365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74562" y="798653"/>
            <a:ext cx="785921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de-DE" sz="3000" dirty="0" err="1" smtClean="0">
                <a:latin typeface="GFS Neohellenic Bold"/>
              </a:rPr>
              <a:t>Kinematic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parameterization</a:t>
            </a:r>
            <a:endParaRPr lang="de-DE" sz="3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Rotation Matrices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Euler </a:t>
            </a:r>
            <a:r>
              <a:rPr lang="de-DE" sz="2000" dirty="0" err="1" smtClean="0">
                <a:latin typeface="GFS Neohellenic Bold"/>
              </a:rPr>
              <a:t>Angles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Quaternions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Twists </a:t>
            </a:r>
            <a:r>
              <a:rPr lang="de-DE" sz="2000" dirty="0" err="1" smtClean="0">
                <a:latin typeface="GFS Neohellenic Bold"/>
              </a:rPr>
              <a:t>and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Exponential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maps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Kinematic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chains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endParaRPr lang="de-DE" sz="2000" dirty="0" smtClean="0">
              <a:latin typeface="GFS Neohellenic Bold"/>
            </a:endParaRPr>
          </a:p>
          <a:p>
            <a:pPr marL="514350" indent="-514350"/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3000" dirty="0" smtClean="0">
                <a:latin typeface="GFS Neohellenic Bold"/>
              </a:rPr>
              <a:t>2) </a:t>
            </a:r>
            <a:r>
              <a:rPr lang="de-DE" sz="3000" dirty="0" err="1" smtClean="0">
                <a:latin typeface="GFS Neohellenic Bold"/>
              </a:rPr>
              <a:t>Subject</a:t>
            </a:r>
            <a:r>
              <a:rPr lang="de-DE" sz="3000" dirty="0" smtClean="0">
                <a:latin typeface="GFS Neohellenic Bold"/>
              </a:rPr>
              <a:t> model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Geometric</a:t>
            </a:r>
            <a:r>
              <a:rPr lang="de-DE" sz="2000" dirty="0" smtClean="0">
                <a:latin typeface="GFS Neohellenic Bold"/>
              </a:rPr>
              <a:t> primitives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Detailed</a:t>
            </a:r>
            <a:r>
              <a:rPr lang="de-DE" sz="2000" dirty="0" smtClean="0">
                <a:latin typeface="GFS Neohellenic Bold"/>
              </a:rPr>
              <a:t> Body Scans</a:t>
            </a:r>
          </a:p>
          <a:p>
            <a:pPr marL="514350" indent="-514350"/>
            <a:r>
              <a:rPr lang="de-DE" sz="2000" dirty="0" smtClean="0">
                <a:latin typeface="GFS Neohellenic Bold"/>
              </a:rPr>
              <a:t>	- Human Shape </a:t>
            </a:r>
            <a:r>
              <a:rPr lang="de-DE" sz="2000" dirty="0" err="1" smtClean="0">
                <a:latin typeface="GFS Neohellenic Bold"/>
              </a:rPr>
              <a:t>models</a:t>
            </a:r>
            <a:r>
              <a:rPr lang="de-DE" sz="2000" dirty="0" smtClean="0">
                <a:latin typeface="GFS Neohellenic Bold"/>
              </a:rPr>
              <a:t> </a:t>
            </a:r>
          </a:p>
          <a:p>
            <a:pPr marL="514350" indent="-514350"/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3000" dirty="0" smtClean="0">
                <a:latin typeface="GFS Neohellenic Bold"/>
              </a:rPr>
              <a:t>3) </a:t>
            </a:r>
            <a:r>
              <a:rPr lang="de-DE" sz="3000" dirty="0" err="1" smtClean="0">
                <a:latin typeface="GFS Neohellenic Bold"/>
              </a:rPr>
              <a:t>Inference</a:t>
            </a:r>
            <a:endParaRPr lang="de-DE" sz="3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Observation </a:t>
            </a:r>
            <a:r>
              <a:rPr lang="de-DE" sz="2000" dirty="0" err="1" smtClean="0">
                <a:latin typeface="GFS Neohellenic Bold"/>
              </a:rPr>
              <a:t>likelihood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Local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optimization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r>
              <a:rPr lang="de-DE" sz="2000" dirty="0" smtClean="0">
                <a:latin typeface="GFS Neohellenic Bold"/>
              </a:rPr>
              <a:t>	- </a:t>
            </a:r>
            <a:r>
              <a:rPr lang="de-DE" sz="2000" dirty="0" err="1" smtClean="0">
                <a:latin typeface="GFS Neohellenic Bold"/>
              </a:rPr>
              <a:t>Particle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Based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inference</a:t>
            </a:r>
            <a:endParaRPr lang="de-DE" sz="2000" dirty="0" smtClean="0">
              <a:latin typeface="GFS Neohellenic Bold"/>
            </a:endParaRPr>
          </a:p>
          <a:p>
            <a:pPr marL="514350" indent="-514350"/>
            <a:endParaRPr lang="de-DE" sz="3000" dirty="0" smtClean="0">
              <a:latin typeface="GFS Neohellenic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07129" y="6169305"/>
            <a:ext cx="3549125" cy="3767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Particle</a:t>
            </a:r>
            <a:r>
              <a:rPr lang="de-DE" dirty="0" smtClean="0"/>
              <a:t> Filter</a:t>
            </a:r>
            <a:endParaRPr lang="de-DE" dirty="0"/>
          </a:p>
        </p:txBody>
      </p:sp>
      <p:sp>
        <p:nvSpPr>
          <p:cNvPr id="43" name="TextBox 42"/>
          <p:cNvSpPr txBox="1"/>
          <p:nvPr/>
        </p:nvSpPr>
        <p:spPr>
          <a:xfrm>
            <a:off x="709514" y="3773353"/>
            <a:ext cx="8029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D72B8"/>
              </a:buClr>
              <a:buSzPct val="120000"/>
              <a:buFont typeface="Arial" pitchFamily="34" charset="0"/>
              <a:buChar char="•"/>
            </a:pP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Once</a:t>
            </a:r>
            <a:r>
              <a:rPr lang="de-DE" sz="2000" dirty="0" smtClean="0">
                <a:latin typeface="GFS Neohellenic Bold"/>
              </a:rPr>
              <a:t> I </a:t>
            </a:r>
            <a:r>
              <a:rPr lang="de-DE" sz="2000" dirty="0" err="1" smtClean="0">
                <a:latin typeface="GFS Neohellenic Bold"/>
              </a:rPr>
              <a:t>know</a:t>
            </a:r>
            <a:r>
              <a:rPr lang="de-DE" sz="2000" dirty="0" smtClean="0">
                <a:latin typeface="GFS Neohellenic Bold"/>
              </a:rPr>
              <a:t>           ,       </a:t>
            </a:r>
            <a:r>
              <a:rPr lang="de-DE" sz="2000" dirty="0" err="1" smtClean="0">
                <a:latin typeface="GFS Neohellenic Bold"/>
              </a:rPr>
              <a:t>is</a:t>
            </a:r>
            <a:r>
              <a:rPr lang="de-DE" sz="2000" dirty="0" smtClean="0">
                <a:latin typeface="GFS Neohellenic Bold"/>
              </a:rPr>
              <a:t>  </a:t>
            </a:r>
            <a:r>
              <a:rPr lang="de-DE" sz="2000" dirty="0" err="1" smtClean="0">
                <a:latin typeface="GFS Neohellenic Bold"/>
              </a:rPr>
              <a:t>independent</a:t>
            </a:r>
            <a:r>
              <a:rPr lang="de-DE" sz="2000" dirty="0" smtClean="0">
                <a:latin typeface="GFS Neohellenic Bold"/>
              </a:rPr>
              <a:t> on </a:t>
            </a:r>
            <a:r>
              <a:rPr lang="de-DE" sz="2000" dirty="0" err="1" smtClean="0">
                <a:latin typeface="GFS Neohellenic Bold"/>
              </a:rPr>
              <a:t>previous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measurements</a:t>
            </a:r>
            <a:endParaRPr lang="de-DE" sz="2000" dirty="0" smtClean="0">
              <a:latin typeface="GFS Neohellenic Bold"/>
            </a:endParaRPr>
          </a:p>
        </p:txBody>
      </p:sp>
      <p:pic>
        <p:nvPicPr>
          <p:cNvPr id="58" name="Picture 11" descr="http://rinconmatematico.com/eq.latex?\huge%20\mathbf%7bx%7d_%7bt-1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7367" y="3900613"/>
            <a:ext cx="591156" cy="216000"/>
          </a:xfrm>
          <a:prstGeom prst="rect">
            <a:avLst/>
          </a:prstGeom>
          <a:noFill/>
        </p:spPr>
      </p:pic>
      <p:grpSp>
        <p:nvGrpSpPr>
          <p:cNvPr id="30" name="Group 29"/>
          <p:cNvGrpSpPr/>
          <p:nvPr/>
        </p:nvGrpSpPr>
        <p:grpSpPr>
          <a:xfrm>
            <a:off x="2605968" y="815673"/>
            <a:ext cx="4778511" cy="1487100"/>
            <a:chOff x="890176" y="924012"/>
            <a:chExt cx="7271047" cy="2457762"/>
          </a:xfrm>
        </p:grpSpPr>
        <p:sp>
          <p:nvSpPr>
            <p:cNvPr id="3" name="Oval 2"/>
            <p:cNvSpPr/>
            <p:nvPr/>
          </p:nvSpPr>
          <p:spPr>
            <a:xfrm>
              <a:off x="890176" y="925940"/>
              <a:ext cx="932832" cy="891284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" name="Oval 3"/>
            <p:cNvSpPr/>
            <p:nvPr/>
          </p:nvSpPr>
          <p:spPr>
            <a:xfrm>
              <a:off x="3276490" y="924012"/>
              <a:ext cx="932832" cy="891284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4933612" y="924012"/>
              <a:ext cx="932832" cy="891284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7214891" y="925940"/>
              <a:ext cx="932832" cy="891284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903676" y="2490490"/>
              <a:ext cx="932832" cy="891284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Oval 11"/>
            <p:cNvSpPr/>
            <p:nvPr/>
          </p:nvSpPr>
          <p:spPr>
            <a:xfrm>
              <a:off x="3289990" y="2488562"/>
              <a:ext cx="932832" cy="891284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Oval 12"/>
            <p:cNvSpPr/>
            <p:nvPr/>
          </p:nvSpPr>
          <p:spPr>
            <a:xfrm>
              <a:off x="4947112" y="2488562"/>
              <a:ext cx="932832" cy="891284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Oval 13"/>
            <p:cNvSpPr/>
            <p:nvPr/>
          </p:nvSpPr>
          <p:spPr>
            <a:xfrm>
              <a:off x="7228391" y="2490490"/>
              <a:ext cx="932832" cy="891284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7" name="Straight Arrow Connector 16"/>
            <p:cNvCxnSpPr>
              <a:stCxn id="3" idx="4"/>
              <a:endCxn id="11" idx="0"/>
            </p:cNvCxnSpPr>
            <p:nvPr/>
          </p:nvCxnSpPr>
          <p:spPr>
            <a:xfrm>
              <a:off x="1356592" y="1817224"/>
              <a:ext cx="13500" cy="67326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4" idx="4"/>
              <a:endCxn id="12" idx="0"/>
            </p:cNvCxnSpPr>
            <p:nvPr/>
          </p:nvCxnSpPr>
          <p:spPr>
            <a:xfrm>
              <a:off x="3742906" y="1815296"/>
              <a:ext cx="13500" cy="67326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>
              <a:stCxn id="5" idx="4"/>
              <a:endCxn id="13" idx="0"/>
            </p:cNvCxnSpPr>
            <p:nvPr/>
          </p:nvCxnSpPr>
          <p:spPr>
            <a:xfrm>
              <a:off x="5400028" y="1815296"/>
              <a:ext cx="13500" cy="67326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>
              <a:stCxn id="10" idx="4"/>
              <a:endCxn id="14" idx="0"/>
            </p:cNvCxnSpPr>
            <p:nvPr/>
          </p:nvCxnSpPr>
          <p:spPr>
            <a:xfrm>
              <a:off x="7681307" y="1817224"/>
              <a:ext cx="13500" cy="67326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>
              <a:stCxn id="3" idx="6"/>
              <a:endCxn id="4" idx="2"/>
            </p:cNvCxnSpPr>
            <p:nvPr/>
          </p:nvCxnSpPr>
          <p:spPr>
            <a:xfrm flipV="1">
              <a:off x="1823008" y="1369654"/>
              <a:ext cx="1453482" cy="1928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>
              <a:stCxn id="4" idx="6"/>
              <a:endCxn id="5" idx="2"/>
            </p:cNvCxnSpPr>
            <p:nvPr/>
          </p:nvCxnSpPr>
          <p:spPr>
            <a:xfrm>
              <a:off x="4209322" y="1369654"/>
              <a:ext cx="72429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>
              <a:stCxn id="5" idx="6"/>
              <a:endCxn id="10" idx="2"/>
            </p:cNvCxnSpPr>
            <p:nvPr/>
          </p:nvCxnSpPr>
          <p:spPr>
            <a:xfrm>
              <a:off x="5866444" y="1369654"/>
              <a:ext cx="1348447" cy="1928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45" name="Picture 2" descr="http://rinconmatematico.com/eq.latex?\huge%20\mathbf%7bx%7d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91205" y="1253918"/>
              <a:ext cx="360021" cy="244300"/>
            </a:xfrm>
            <a:prstGeom prst="rect">
              <a:avLst/>
            </a:prstGeom>
            <a:noFill/>
          </p:spPr>
        </p:pic>
        <p:pic>
          <p:nvPicPr>
            <p:cNvPr id="93195" name="Picture 11" descr="http://rinconmatematico.com/eq.latex?\huge%20\mathbf%7bx%7d_%7bt-1%7d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97037" y="1257793"/>
              <a:ext cx="689682" cy="252000"/>
            </a:xfrm>
            <a:prstGeom prst="rect">
              <a:avLst/>
            </a:prstGeom>
            <a:noFill/>
          </p:spPr>
        </p:pic>
        <p:pic>
          <p:nvPicPr>
            <p:cNvPr id="93197" name="Picture 13" descr="http://rinconmatematico.com/eq.latex?\huge%20\mathbf%7by%7d_%7bt-1%7d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420187" y="2835801"/>
              <a:ext cx="655200" cy="252000"/>
            </a:xfrm>
            <a:prstGeom prst="rect">
              <a:avLst/>
            </a:prstGeom>
            <a:noFill/>
          </p:spPr>
        </p:pic>
        <p:pic>
          <p:nvPicPr>
            <p:cNvPr id="93199" name="Picture 15" descr="http://rinconmatematico.com/eq.latex?\huge%20\mathbf%7bx%7d_%7bt%7d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219463" y="1257793"/>
              <a:ext cx="344841" cy="252000"/>
            </a:xfrm>
            <a:prstGeom prst="rect">
              <a:avLst/>
            </a:prstGeom>
            <a:noFill/>
          </p:spPr>
        </p:pic>
        <p:pic>
          <p:nvPicPr>
            <p:cNvPr id="93201" name="Picture 17" descr="http://rinconmatematico.com/eq.latex?\huge%20\mathbf%7by%7d_%7bt%7d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248279" y="2835801"/>
              <a:ext cx="327600" cy="252000"/>
            </a:xfrm>
            <a:prstGeom prst="rect">
              <a:avLst/>
            </a:prstGeom>
            <a:noFill/>
          </p:spPr>
        </p:pic>
        <p:pic>
          <p:nvPicPr>
            <p:cNvPr id="93203" name="Picture 19" descr="http://rinconmatematico.com/eq.latex?\huge%20\mathbf%7by%7d_%7bT%7d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448247" y="2835801"/>
              <a:ext cx="428400" cy="252000"/>
            </a:xfrm>
            <a:prstGeom prst="rect">
              <a:avLst/>
            </a:prstGeom>
            <a:noFill/>
          </p:spPr>
        </p:pic>
        <p:pic>
          <p:nvPicPr>
            <p:cNvPr id="93205" name="Picture 21" descr="http://rinconmatematico.com/eq.latex?\huge%20\mathbf%7bx%7d_%7bT%7d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436672" y="1257793"/>
              <a:ext cx="450947" cy="252000"/>
            </a:xfrm>
            <a:prstGeom prst="rect">
              <a:avLst/>
            </a:prstGeom>
            <a:noFill/>
          </p:spPr>
        </p:pic>
        <p:pic>
          <p:nvPicPr>
            <p:cNvPr id="93207" name="Picture 23" descr="http://rinconmatematico.com/eq.latex?\huge%20\mathbf%7by%7d_1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236742" y="2835801"/>
              <a:ext cx="352800" cy="252000"/>
            </a:xfrm>
            <a:prstGeom prst="rect">
              <a:avLst/>
            </a:prstGeom>
            <a:noFill/>
          </p:spPr>
        </p:pic>
      </p:grpSp>
      <p:pic>
        <p:nvPicPr>
          <p:cNvPr id="6150" name="Picture 6" descr="http://latex.codecogs.com/gif.latex?\large%20\dpi%7b200%7d%20\mathbf%7by%7d_t=(\mathbf%7br%7d_1\hdots\mathbf%7br%7d_N)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236190" y="2466442"/>
            <a:ext cx="2400300" cy="381001"/>
          </a:xfrm>
          <a:prstGeom prst="rect">
            <a:avLst/>
          </a:prstGeom>
          <a:noFill/>
        </p:spPr>
      </p:pic>
      <p:pic>
        <p:nvPicPr>
          <p:cNvPr id="6152" name="Picture 8" descr="http://latex.codecogs.com/gif.latex?\large%20\dpi%7b200%7d%20\mathbf%7bx%7d_t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301657" y="3916013"/>
            <a:ext cx="293760" cy="216000"/>
          </a:xfrm>
          <a:prstGeom prst="rect">
            <a:avLst/>
          </a:prstGeom>
          <a:noFill/>
        </p:spPr>
      </p:pic>
      <p:sp>
        <p:nvSpPr>
          <p:cNvPr id="36" name="TextBox 35"/>
          <p:cNvSpPr txBox="1"/>
          <p:nvPr/>
        </p:nvSpPr>
        <p:spPr>
          <a:xfrm>
            <a:off x="4842881" y="2466442"/>
            <a:ext cx="3821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latin typeface="GFS Neohellenic Bold"/>
              </a:rPr>
              <a:t>Image </a:t>
            </a:r>
            <a:r>
              <a:rPr lang="de-DE" sz="2000" dirty="0" err="1" smtClean="0">
                <a:latin typeface="GFS Neohellenic Bold"/>
              </a:rPr>
              <a:t>observations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at</a:t>
            </a:r>
            <a:r>
              <a:rPr lang="de-DE" sz="2000" dirty="0" smtClean="0">
                <a:latin typeface="GFS Neohellenic Bold"/>
              </a:rPr>
              <a:t> 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772257" y="2986883"/>
            <a:ext cx="44847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latin typeface="GFS Neohellenic Bold"/>
              </a:rPr>
              <a:t>State </a:t>
            </a:r>
            <a:r>
              <a:rPr lang="de-DE" sz="2000" dirty="0" err="1" smtClean="0">
                <a:latin typeface="GFS Neohellenic Bold"/>
              </a:rPr>
              <a:t>space</a:t>
            </a:r>
            <a:r>
              <a:rPr lang="de-DE" sz="2000" dirty="0" smtClean="0">
                <a:latin typeface="GFS Neohellenic Bold"/>
              </a:rPr>
              <a:t>, </a:t>
            </a:r>
            <a:r>
              <a:rPr lang="de-DE" sz="2000" dirty="0" err="1" smtClean="0">
                <a:latin typeface="GFS Neohellenic Bold"/>
              </a:rPr>
              <a:t>pose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parameters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at</a:t>
            </a:r>
            <a:r>
              <a:rPr lang="de-DE" sz="2000" dirty="0" smtClean="0">
                <a:latin typeface="GFS Neohellenic Bold"/>
              </a:rPr>
              <a:t> t </a:t>
            </a:r>
          </a:p>
        </p:txBody>
      </p:sp>
      <p:pic>
        <p:nvPicPr>
          <p:cNvPr id="6158" name="Picture 14" descr="http://rogercortesi.com/eqn/tempimagedir/eqn3242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61505" y="4415571"/>
            <a:ext cx="3895384" cy="360000"/>
          </a:xfrm>
          <a:prstGeom prst="rect">
            <a:avLst/>
          </a:prstGeom>
          <a:noFill/>
        </p:spPr>
      </p:pic>
      <p:pic>
        <p:nvPicPr>
          <p:cNvPr id="6160" name="Picture 16" descr="http://rogercortesi.com/eqn/tempimagedir/eqn1662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981344" y="5896312"/>
            <a:ext cx="3388972" cy="360000"/>
          </a:xfrm>
          <a:prstGeom prst="rect">
            <a:avLst/>
          </a:prstGeom>
          <a:noFill/>
        </p:spPr>
      </p:pic>
      <p:sp>
        <p:nvSpPr>
          <p:cNvPr id="44" name="Rectangle 43"/>
          <p:cNvSpPr/>
          <p:nvPr/>
        </p:nvSpPr>
        <p:spPr>
          <a:xfrm>
            <a:off x="376491" y="1327260"/>
            <a:ext cx="2056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latin typeface="GFS Neohellenic Bold"/>
              </a:rPr>
              <a:t>First order </a:t>
            </a:r>
            <a:r>
              <a:rPr lang="de-DE" dirty="0" err="1" smtClean="0">
                <a:latin typeface="GFS Neohellenic Bold"/>
              </a:rPr>
              <a:t>Markov</a:t>
            </a:r>
            <a:endParaRPr lang="de-DE" dirty="0" smtClean="0">
              <a:latin typeface="GFS Neohellenic Bold"/>
            </a:endParaRPr>
          </a:p>
          <a:p>
            <a:r>
              <a:rPr lang="de-DE" dirty="0" err="1" smtClean="0">
                <a:latin typeface="GFS Neohellenic Bold"/>
              </a:rPr>
              <a:t>process</a:t>
            </a:r>
            <a:endParaRPr lang="de-DE" dirty="0"/>
          </a:p>
        </p:txBody>
      </p:sp>
      <p:sp>
        <p:nvSpPr>
          <p:cNvPr id="46" name="TextBox 45"/>
          <p:cNvSpPr txBox="1"/>
          <p:nvPr/>
        </p:nvSpPr>
        <p:spPr>
          <a:xfrm>
            <a:off x="709514" y="4958968"/>
            <a:ext cx="7361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D72B8"/>
              </a:buClr>
              <a:buSzPct val="150000"/>
              <a:buFont typeface="Arial" pitchFamily="34" charset="0"/>
              <a:buChar char="•"/>
            </a:pP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Once</a:t>
            </a:r>
            <a:r>
              <a:rPr lang="de-DE" sz="2000" dirty="0" smtClean="0">
                <a:latin typeface="GFS Neohellenic Bold"/>
              </a:rPr>
              <a:t> I </a:t>
            </a:r>
            <a:r>
              <a:rPr lang="de-DE" sz="2000" dirty="0" err="1" smtClean="0">
                <a:latin typeface="GFS Neohellenic Bold"/>
              </a:rPr>
              <a:t>know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the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state</a:t>
            </a:r>
            <a:r>
              <a:rPr lang="de-DE" sz="2000" dirty="0" smtClean="0">
                <a:latin typeface="GFS Neohellenic Bold"/>
              </a:rPr>
              <a:t>, </a:t>
            </a:r>
            <a:r>
              <a:rPr lang="de-DE" sz="2000" dirty="0" err="1" smtClean="0">
                <a:latin typeface="GFS Neohellenic Bold"/>
              </a:rPr>
              <a:t>the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new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measurement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becomes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independent</a:t>
            </a:r>
            <a:r>
              <a:rPr lang="de-DE" sz="2000" dirty="0" smtClean="0">
                <a:latin typeface="GFS Neohellenic Bold"/>
              </a:rPr>
              <a:t> on </a:t>
            </a:r>
            <a:r>
              <a:rPr lang="de-DE" sz="2000" dirty="0" err="1" smtClean="0">
                <a:latin typeface="GFS Neohellenic Bold"/>
              </a:rPr>
              <a:t>the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others</a:t>
            </a:r>
            <a:endParaRPr lang="de-DE" sz="2000" dirty="0" smtClean="0">
              <a:latin typeface="GFS Neohellenic Bold"/>
            </a:endParaRPr>
          </a:p>
        </p:txBody>
      </p:sp>
      <p:pic>
        <p:nvPicPr>
          <p:cNvPr id="47" name="Picture 15" descr="http://rinconmatematico.com/eq.latex?\huge%20\mathbf%7bx%7d_%7bt%7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59846" y="2986883"/>
            <a:ext cx="344841" cy="252000"/>
          </a:xfrm>
          <a:prstGeom prst="rect">
            <a:avLst/>
          </a:prstGeom>
          <a:noFill/>
        </p:spPr>
      </p:pic>
      <p:sp>
        <p:nvSpPr>
          <p:cNvPr id="48" name="Rectangle 47"/>
          <p:cNvSpPr/>
          <p:nvPr/>
        </p:nvSpPr>
        <p:spPr>
          <a:xfrm>
            <a:off x="376490" y="3503783"/>
            <a:ext cx="8362395" cy="3093787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Particle</a:t>
            </a:r>
            <a:r>
              <a:rPr lang="de-DE" dirty="0" smtClean="0"/>
              <a:t> Filter</a:t>
            </a:r>
            <a:endParaRPr lang="de-DE" dirty="0"/>
          </a:p>
        </p:txBody>
      </p:sp>
      <p:grpSp>
        <p:nvGrpSpPr>
          <p:cNvPr id="24" name="Group 23"/>
          <p:cNvGrpSpPr/>
          <p:nvPr/>
        </p:nvGrpSpPr>
        <p:grpSpPr>
          <a:xfrm>
            <a:off x="784166" y="1387526"/>
            <a:ext cx="7954719" cy="2536292"/>
            <a:chOff x="784167" y="2938533"/>
            <a:chExt cx="2365734" cy="866499"/>
          </a:xfrm>
        </p:grpSpPr>
        <p:cxnSp>
          <p:nvCxnSpPr>
            <p:cNvPr id="8" name="Straight Arrow Connector 7"/>
            <p:cNvCxnSpPr/>
            <p:nvPr/>
          </p:nvCxnSpPr>
          <p:spPr>
            <a:xfrm flipV="1">
              <a:off x="784167" y="2938533"/>
              <a:ext cx="0" cy="86649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784167" y="3805032"/>
              <a:ext cx="236573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845078" y="3046954"/>
              <a:ext cx="2102305" cy="715369"/>
            </a:xfrm>
            <a:custGeom>
              <a:avLst/>
              <a:gdLst>
                <a:gd name="connsiteX0" fmla="*/ 0 w 2639028"/>
                <a:gd name="connsiteY0" fmla="*/ 1122744 h 1298293"/>
                <a:gd name="connsiteX1" fmla="*/ 150471 w 2639028"/>
                <a:gd name="connsiteY1" fmla="*/ 671331 h 1298293"/>
                <a:gd name="connsiteX2" fmla="*/ 347241 w 2639028"/>
                <a:gd name="connsiteY2" fmla="*/ 648182 h 1298293"/>
                <a:gd name="connsiteX3" fmla="*/ 497712 w 2639028"/>
                <a:gd name="connsiteY3" fmla="*/ 960698 h 1298293"/>
                <a:gd name="connsiteX4" fmla="*/ 648183 w 2639028"/>
                <a:gd name="connsiteY4" fmla="*/ 995422 h 1298293"/>
                <a:gd name="connsiteX5" fmla="*/ 740780 w 2639028"/>
                <a:gd name="connsiteY5" fmla="*/ 277792 h 1298293"/>
                <a:gd name="connsiteX6" fmla="*/ 1053297 w 2639028"/>
                <a:gd name="connsiteY6" fmla="*/ 23149 h 1298293"/>
                <a:gd name="connsiteX7" fmla="*/ 1377388 w 2639028"/>
                <a:gd name="connsiteY7" fmla="*/ 138896 h 1298293"/>
                <a:gd name="connsiteX8" fmla="*/ 1574157 w 2639028"/>
                <a:gd name="connsiteY8" fmla="*/ 648182 h 1298293"/>
                <a:gd name="connsiteX9" fmla="*/ 1666755 w 2639028"/>
                <a:gd name="connsiteY9" fmla="*/ 520860 h 1298293"/>
                <a:gd name="connsiteX10" fmla="*/ 1979271 w 2639028"/>
                <a:gd name="connsiteY10" fmla="*/ 1122744 h 1298293"/>
                <a:gd name="connsiteX11" fmla="*/ 2546431 w 2639028"/>
                <a:gd name="connsiteY11" fmla="*/ 1273215 h 1298293"/>
                <a:gd name="connsiteX12" fmla="*/ 2534856 w 2639028"/>
                <a:gd name="connsiteY12" fmla="*/ 1273215 h 129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9028" h="1298293">
                  <a:moveTo>
                    <a:pt x="0" y="1122744"/>
                  </a:moveTo>
                  <a:cubicBezTo>
                    <a:pt x="46298" y="936584"/>
                    <a:pt x="92597" y="750425"/>
                    <a:pt x="150471" y="671331"/>
                  </a:cubicBezTo>
                  <a:cubicBezTo>
                    <a:pt x="208345" y="592237"/>
                    <a:pt x="289368" y="599954"/>
                    <a:pt x="347241" y="648182"/>
                  </a:cubicBezTo>
                  <a:cubicBezTo>
                    <a:pt x="405114" y="696410"/>
                    <a:pt x="447555" y="902825"/>
                    <a:pt x="497712" y="960698"/>
                  </a:cubicBezTo>
                  <a:cubicBezTo>
                    <a:pt x="547869" y="1018571"/>
                    <a:pt x="607672" y="1109240"/>
                    <a:pt x="648183" y="995422"/>
                  </a:cubicBezTo>
                  <a:cubicBezTo>
                    <a:pt x="688694" y="881604"/>
                    <a:pt x="673261" y="439837"/>
                    <a:pt x="740780" y="277792"/>
                  </a:cubicBezTo>
                  <a:cubicBezTo>
                    <a:pt x="808299" y="115747"/>
                    <a:pt x="947196" y="46298"/>
                    <a:pt x="1053297" y="23149"/>
                  </a:cubicBezTo>
                  <a:cubicBezTo>
                    <a:pt x="1159398" y="0"/>
                    <a:pt x="1290578" y="34724"/>
                    <a:pt x="1377388" y="138896"/>
                  </a:cubicBezTo>
                  <a:cubicBezTo>
                    <a:pt x="1464198" y="243068"/>
                    <a:pt x="1525929" y="584521"/>
                    <a:pt x="1574157" y="648182"/>
                  </a:cubicBezTo>
                  <a:cubicBezTo>
                    <a:pt x="1622385" y="711843"/>
                    <a:pt x="1599236" y="441766"/>
                    <a:pt x="1666755" y="520860"/>
                  </a:cubicBezTo>
                  <a:cubicBezTo>
                    <a:pt x="1734274" y="599954"/>
                    <a:pt x="1832658" y="997352"/>
                    <a:pt x="1979271" y="1122744"/>
                  </a:cubicBezTo>
                  <a:cubicBezTo>
                    <a:pt x="2125884" y="1248136"/>
                    <a:pt x="2453834" y="1248137"/>
                    <a:pt x="2546431" y="1273215"/>
                  </a:cubicBezTo>
                  <a:cubicBezTo>
                    <a:pt x="2639028" y="1298293"/>
                    <a:pt x="2586942" y="1285754"/>
                    <a:pt x="2534856" y="1273215"/>
                  </a:cubicBezTo>
                </a:path>
              </a:pathLst>
            </a:custGeom>
            <a:ln w="57150">
              <a:solidFill>
                <a:srgbClr val="00FF0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9547" y="749950"/>
            <a:ext cx="4428900" cy="954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Oval 25"/>
          <p:cNvSpPr/>
          <p:nvPr/>
        </p:nvSpPr>
        <p:spPr>
          <a:xfrm>
            <a:off x="3321934" y="4085863"/>
            <a:ext cx="1080000" cy="1080000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Oval 26"/>
          <p:cNvSpPr/>
          <p:nvPr/>
        </p:nvSpPr>
        <p:spPr>
          <a:xfrm>
            <a:off x="3659529" y="4097438"/>
            <a:ext cx="1080000" cy="1080000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Oval 27"/>
          <p:cNvSpPr/>
          <p:nvPr/>
        </p:nvSpPr>
        <p:spPr>
          <a:xfrm>
            <a:off x="4378783" y="4305780"/>
            <a:ext cx="877595" cy="790633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Oval 31"/>
          <p:cNvSpPr/>
          <p:nvPr/>
        </p:nvSpPr>
        <p:spPr>
          <a:xfrm>
            <a:off x="6018835" y="4474221"/>
            <a:ext cx="509612" cy="533304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Oval 32"/>
          <p:cNvSpPr/>
          <p:nvPr/>
        </p:nvSpPr>
        <p:spPr>
          <a:xfrm>
            <a:off x="7211028" y="4603168"/>
            <a:ext cx="258522" cy="28134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Oval 33"/>
          <p:cNvSpPr/>
          <p:nvPr/>
        </p:nvSpPr>
        <p:spPr>
          <a:xfrm>
            <a:off x="1192193" y="4202064"/>
            <a:ext cx="908612" cy="802208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Oval 34"/>
          <p:cNvSpPr/>
          <p:nvPr/>
        </p:nvSpPr>
        <p:spPr>
          <a:xfrm>
            <a:off x="1794855" y="4375230"/>
            <a:ext cx="611900" cy="629042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Oval 35"/>
          <p:cNvSpPr/>
          <p:nvPr/>
        </p:nvSpPr>
        <p:spPr>
          <a:xfrm>
            <a:off x="2660227" y="4474221"/>
            <a:ext cx="258522" cy="28134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7" name="Picture 15" descr="http://rinconmatematico.com/eq.latex?\huge%20\mathbf%7bx%7d_%7bt%7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33772" y="4183242"/>
            <a:ext cx="405113" cy="272560"/>
          </a:xfrm>
          <a:prstGeom prst="rect">
            <a:avLst/>
          </a:prstGeom>
          <a:noFill/>
        </p:spPr>
      </p:pic>
      <p:sp>
        <p:nvSpPr>
          <p:cNvPr id="40" name="TextBox 39"/>
          <p:cNvSpPr txBox="1"/>
          <p:nvPr/>
        </p:nvSpPr>
        <p:spPr>
          <a:xfrm>
            <a:off x="1098627" y="5567423"/>
            <a:ext cx="7315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Distribution </a:t>
            </a:r>
            <a:r>
              <a:rPr lang="de-DE" sz="3000" dirty="0" err="1" smtClean="0">
                <a:latin typeface="GFS Neohellenic Bold"/>
              </a:rPr>
              <a:t>approximated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with</a:t>
            </a:r>
            <a:r>
              <a:rPr lang="de-DE" sz="3000" dirty="0" smtClean="0">
                <a:latin typeface="GFS Neohellenic Bold"/>
              </a:rPr>
              <a:t> a </a:t>
            </a:r>
            <a:r>
              <a:rPr lang="de-DE" sz="3000" dirty="0" err="1" smtClean="0">
                <a:latin typeface="GFS Neohellenic Bold"/>
              </a:rPr>
              <a:t>set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weighted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samples</a:t>
            </a:r>
            <a:endParaRPr lang="de-DE" sz="3000" b="1" dirty="0" smtClean="0">
              <a:latin typeface="GFS Neohellenic Bold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098627" y="5567423"/>
            <a:ext cx="6959297" cy="1015663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Particle</a:t>
            </a:r>
            <a:r>
              <a:rPr lang="de-DE" dirty="0" smtClean="0"/>
              <a:t> Filter</a:t>
            </a:r>
            <a:endParaRPr lang="de-DE" dirty="0"/>
          </a:p>
        </p:txBody>
      </p:sp>
      <p:pic>
        <p:nvPicPr>
          <p:cNvPr id="11" name="Picture 2" descr="http://latex.codecogs.com/gif.latex?\dpi%7b200%7d%20p(\mathbf%7bx%7d_t|\mathbf%7by%7d_%7b1:t%7d)=p(\mathbf%7by%7d_t|\mathbf%7bx%7d_t)\int%20p(\mathbf%7bx%7d_t|\mathbf%7bx%7d_%7bt-1%7d)p(\mathbf%7bx%7d_%7bt-1%7d|\mathbf%7by%7d_%7b1:t-1%7d)d\mathbf%7bx%7d_%7bt-1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6350" y="930353"/>
            <a:ext cx="8404668" cy="853150"/>
          </a:xfrm>
          <a:prstGeom prst="rect">
            <a:avLst/>
          </a:prstGeom>
          <a:noFill/>
        </p:spPr>
      </p:pic>
      <p:grpSp>
        <p:nvGrpSpPr>
          <p:cNvPr id="65" name="Group 64"/>
          <p:cNvGrpSpPr/>
          <p:nvPr/>
        </p:nvGrpSpPr>
        <p:grpSpPr>
          <a:xfrm>
            <a:off x="684352" y="2274450"/>
            <a:ext cx="7664509" cy="4041431"/>
            <a:chOff x="765377" y="1743602"/>
            <a:chExt cx="8031400" cy="4595429"/>
          </a:xfrm>
        </p:grpSpPr>
        <p:sp>
          <p:nvSpPr>
            <p:cNvPr id="13" name="TextBox 12"/>
            <p:cNvSpPr txBox="1"/>
            <p:nvPr/>
          </p:nvSpPr>
          <p:spPr>
            <a:xfrm>
              <a:off x="765377" y="1743602"/>
              <a:ext cx="2603397" cy="629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000" dirty="0" err="1" smtClean="0">
                  <a:latin typeface="GFS Neohellenic Bold"/>
                </a:rPr>
                <a:t>Posterior</a:t>
              </a:r>
              <a:r>
                <a:rPr lang="de-DE" sz="3000" dirty="0" smtClean="0">
                  <a:latin typeface="GFS Neohellenic Bold"/>
                </a:rPr>
                <a:t> t-1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24699" y="4071518"/>
              <a:ext cx="231203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000" dirty="0" err="1" smtClean="0">
                  <a:latin typeface="GFS Neohellenic Bold"/>
                </a:rPr>
                <a:t>Posterior</a:t>
              </a:r>
              <a:r>
                <a:rPr lang="de-DE" sz="3000" dirty="0" smtClean="0">
                  <a:latin typeface="GFS Neohellenic Bold"/>
                </a:rPr>
                <a:t> t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785172" y="1743602"/>
              <a:ext cx="387269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000" dirty="0" smtClean="0">
                  <a:latin typeface="GFS Neohellenic Bold"/>
                </a:rPr>
                <a:t>Temporal Dynamics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030239" y="4071518"/>
              <a:ext cx="2465077" cy="629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000" dirty="0" smtClean="0">
                  <a:latin typeface="GFS Neohellenic Bold"/>
                </a:rPr>
                <a:t>Diffusion</a:t>
              </a: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869970" y="2498717"/>
              <a:ext cx="0" cy="98527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869970" y="3483996"/>
              <a:ext cx="2478979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Freeform 25"/>
            <p:cNvSpPr/>
            <p:nvPr/>
          </p:nvSpPr>
          <p:spPr>
            <a:xfrm>
              <a:off x="933797" y="2622001"/>
              <a:ext cx="2202940" cy="813432"/>
            </a:xfrm>
            <a:custGeom>
              <a:avLst/>
              <a:gdLst>
                <a:gd name="connsiteX0" fmla="*/ 0 w 2639028"/>
                <a:gd name="connsiteY0" fmla="*/ 1122744 h 1298293"/>
                <a:gd name="connsiteX1" fmla="*/ 150471 w 2639028"/>
                <a:gd name="connsiteY1" fmla="*/ 671331 h 1298293"/>
                <a:gd name="connsiteX2" fmla="*/ 347241 w 2639028"/>
                <a:gd name="connsiteY2" fmla="*/ 648182 h 1298293"/>
                <a:gd name="connsiteX3" fmla="*/ 497712 w 2639028"/>
                <a:gd name="connsiteY3" fmla="*/ 960698 h 1298293"/>
                <a:gd name="connsiteX4" fmla="*/ 648183 w 2639028"/>
                <a:gd name="connsiteY4" fmla="*/ 995422 h 1298293"/>
                <a:gd name="connsiteX5" fmla="*/ 740780 w 2639028"/>
                <a:gd name="connsiteY5" fmla="*/ 277792 h 1298293"/>
                <a:gd name="connsiteX6" fmla="*/ 1053297 w 2639028"/>
                <a:gd name="connsiteY6" fmla="*/ 23149 h 1298293"/>
                <a:gd name="connsiteX7" fmla="*/ 1377388 w 2639028"/>
                <a:gd name="connsiteY7" fmla="*/ 138896 h 1298293"/>
                <a:gd name="connsiteX8" fmla="*/ 1574157 w 2639028"/>
                <a:gd name="connsiteY8" fmla="*/ 648182 h 1298293"/>
                <a:gd name="connsiteX9" fmla="*/ 1666755 w 2639028"/>
                <a:gd name="connsiteY9" fmla="*/ 520860 h 1298293"/>
                <a:gd name="connsiteX10" fmla="*/ 1979271 w 2639028"/>
                <a:gd name="connsiteY10" fmla="*/ 1122744 h 1298293"/>
                <a:gd name="connsiteX11" fmla="*/ 2546431 w 2639028"/>
                <a:gd name="connsiteY11" fmla="*/ 1273215 h 1298293"/>
                <a:gd name="connsiteX12" fmla="*/ 2534856 w 2639028"/>
                <a:gd name="connsiteY12" fmla="*/ 1273215 h 129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9028" h="1298293">
                  <a:moveTo>
                    <a:pt x="0" y="1122744"/>
                  </a:moveTo>
                  <a:cubicBezTo>
                    <a:pt x="46298" y="936584"/>
                    <a:pt x="92597" y="750425"/>
                    <a:pt x="150471" y="671331"/>
                  </a:cubicBezTo>
                  <a:cubicBezTo>
                    <a:pt x="208345" y="592237"/>
                    <a:pt x="289368" y="599954"/>
                    <a:pt x="347241" y="648182"/>
                  </a:cubicBezTo>
                  <a:cubicBezTo>
                    <a:pt x="405114" y="696410"/>
                    <a:pt x="447555" y="902825"/>
                    <a:pt x="497712" y="960698"/>
                  </a:cubicBezTo>
                  <a:cubicBezTo>
                    <a:pt x="547869" y="1018571"/>
                    <a:pt x="607672" y="1109240"/>
                    <a:pt x="648183" y="995422"/>
                  </a:cubicBezTo>
                  <a:cubicBezTo>
                    <a:pt x="688694" y="881604"/>
                    <a:pt x="673261" y="439837"/>
                    <a:pt x="740780" y="277792"/>
                  </a:cubicBezTo>
                  <a:cubicBezTo>
                    <a:pt x="808299" y="115747"/>
                    <a:pt x="947196" y="46298"/>
                    <a:pt x="1053297" y="23149"/>
                  </a:cubicBezTo>
                  <a:cubicBezTo>
                    <a:pt x="1159398" y="0"/>
                    <a:pt x="1290578" y="34724"/>
                    <a:pt x="1377388" y="138896"/>
                  </a:cubicBezTo>
                  <a:cubicBezTo>
                    <a:pt x="1464198" y="243068"/>
                    <a:pt x="1525929" y="584521"/>
                    <a:pt x="1574157" y="648182"/>
                  </a:cubicBezTo>
                  <a:cubicBezTo>
                    <a:pt x="1622385" y="711843"/>
                    <a:pt x="1599236" y="441766"/>
                    <a:pt x="1666755" y="520860"/>
                  </a:cubicBezTo>
                  <a:cubicBezTo>
                    <a:pt x="1734274" y="599954"/>
                    <a:pt x="1832658" y="997352"/>
                    <a:pt x="1979271" y="1122744"/>
                  </a:cubicBezTo>
                  <a:cubicBezTo>
                    <a:pt x="2125884" y="1248136"/>
                    <a:pt x="2453834" y="1248137"/>
                    <a:pt x="2546431" y="1273215"/>
                  </a:cubicBezTo>
                  <a:cubicBezTo>
                    <a:pt x="2639028" y="1298293"/>
                    <a:pt x="2586942" y="1285754"/>
                    <a:pt x="2534856" y="1273215"/>
                  </a:cubicBezTo>
                </a:path>
              </a:pathLst>
            </a:custGeom>
            <a:ln w="57150">
              <a:solidFill>
                <a:srgbClr val="00FF0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 flipV="1">
              <a:off x="4911281" y="2470917"/>
              <a:ext cx="0" cy="98527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4911281" y="3456196"/>
              <a:ext cx="325166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5646759" y="2571051"/>
              <a:ext cx="2202940" cy="813432"/>
            </a:xfrm>
            <a:custGeom>
              <a:avLst/>
              <a:gdLst>
                <a:gd name="connsiteX0" fmla="*/ 0 w 2639028"/>
                <a:gd name="connsiteY0" fmla="*/ 1122744 h 1298293"/>
                <a:gd name="connsiteX1" fmla="*/ 150471 w 2639028"/>
                <a:gd name="connsiteY1" fmla="*/ 671331 h 1298293"/>
                <a:gd name="connsiteX2" fmla="*/ 347241 w 2639028"/>
                <a:gd name="connsiteY2" fmla="*/ 648182 h 1298293"/>
                <a:gd name="connsiteX3" fmla="*/ 497712 w 2639028"/>
                <a:gd name="connsiteY3" fmla="*/ 960698 h 1298293"/>
                <a:gd name="connsiteX4" fmla="*/ 648183 w 2639028"/>
                <a:gd name="connsiteY4" fmla="*/ 995422 h 1298293"/>
                <a:gd name="connsiteX5" fmla="*/ 740780 w 2639028"/>
                <a:gd name="connsiteY5" fmla="*/ 277792 h 1298293"/>
                <a:gd name="connsiteX6" fmla="*/ 1053297 w 2639028"/>
                <a:gd name="connsiteY6" fmla="*/ 23149 h 1298293"/>
                <a:gd name="connsiteX7" fmla="*/ 1377388 w 2639028"/>
                <a:gd name="connsiteY7" fmla="*/ 138896 h 1298293"/>
                <a:gd name="connsiteX8" fmla="*/ 1574157 w 2639028"/>
                <a:gd name="connsiteY8" fmla="*/ 648182 h 1298293"/>
                <a:gd name="connsiteX9" fmla="*/ 1666755 w 2639028"/>
                <a:gd name="connsiteY9" fmla="*/ 520860 h 1298293"/>
                <a:gd name="connsiteX10" fmla="*/ 1979271 w 2639028"/>
                <a:gd name="connsiteY10" fmla="*/ 1122744 h 1298293"/>
                <a:gd name="connsiteX11" fmla="*/ 2546431 w 2639028"/>
                <a:gd name="connsiteY11" fmla="*/ 1273215 h 1298293"/>
                <a:gd name="connsiteX12" fmla="*/ 2534856 w 2639028"/>
                <a:gd name="connsiteY12" fmla="*/ 1273215 h 129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9028" h="1298293">
                  <a:moveTo>
                    <a:pt x="0" y="1122744"/>
                  </a:moveTo>
                  <a:cubicBezTo>
                    <a:pt x="46298" y="936584"/>
                    <a:pt x="92597" y="750425"/>
                    <a:pt x="150471" y="671331"/>
                  </a:cubicBezTo>
                  <a:cubicBezTo>
                    <a:pt x="208345" y="592237"/>
                    <a:pt x="289368" y="599954"/>
                    <a:pt x="347241" y="648182"/>
                  </a:cubicBezTo>
                  <a:cubicBezTo>
                    <a:pt x="405114" y="696410"/>
                    <a:pt x="447555" y="902825"/>
                    <a:pt x="497712" y="960698"/>
                  </a:cubicBezTo>
                  <a:cubicBezTo>
                    <a:pt x="547869" y="1018571"/>
                    <a:pt x="607672" y="1109240"/>
                    <a:pt x="648183" y="995422"/>
                  </a:cubicBezTo>
                  <a:cubicBezTo>
                    <a:pt x="688694" y="881604"/>
                    <a:pt x="673261" y="439837"/>
                    <a:pt x="740780" y="277792"/>
                  </a:cubicBezTo>
                  <a:cubicBezTo>
                    <a:pt x="808299" y="115747"/>
                    <a:pt x="947196" y="46298"/>
                    <a:pt x="1053297" y="23149"/>
                  </a:cubicBezTo>
                  <a:cubicBezTo>
                    <a:pt x="1159398" y="0"/>
                    <a:pt x="1290578" y="34724"/>
                    <a:pt x="1377388" y="138896"/>
                  </a:cubicBezTo>
                  <a:cubicBezTo>
                    <a:pt x="1464198" y="243068"/>
                    <a:pt x="1525929" y="584521"/>
                    <a:pt x="1574157" y="648182"/>
                  </a:cubicBezTo>
                  <a:cubicBezTo>
                    <a:pt x="1622385" y="711843"/>
                    <a:pt x="1599236" y="441766"/>
                    <a:pt x="1666755" y="520860"/>
                  </a:cubicBezTo>
                  <a:cubicBezTo>
                    <a:pt x="1734274" y="599954"/>
                    <a:pt x="1832658" y="997352"/>
                    <a:pt x="1979271" y="1122744"/>
                  </a:cubicBezTo>
                  <a:cubicBezTo>
                    <a:pt x="2125884" y="1248136"/>
                    <a:pt x="2453834" y="1248137"/>
                    <a:pt x="2546431" y="1273215"/>
                  </a:cubicBezTo>
                  <a:cubicBezTo>
                    <a:pt x="2639028" y="1298293"/>
                    <a:pt x="2586942" y="1285754"/>
                    <a:pt x="2534856" y="1273215"/>
                  </a:cubicBezTo>
                </a:path>
              </a:pathLst>
            </a:custGeom>
            <a:ln w="57150">
              <a:solidFill>
                <a:srgbClr val="0070C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72692" y="3259991"/>
              <a:ext cx="671633" cy="152292"/>
            </a:xfrm>
            <a:custGeom>
              <a:avLst/>
              <a:gdLst>
                <a:gd name="connsiteX0" fmla="*/ 833377 w 833377"/>
                <a:gd name="connsiteY0" fmla="*/ 0 h 243068"/>
                <a:gd name="connsiteX1" fmla="*/ 682906 w 833377"/>
                <a:gd name="connsiteY1" fmla="*/ 162045 h 243068"/>
                <a:gd name="connsiteX2" fmla="*/ 0 w 833377"/>
                <a:gd name="connsiteY2" fmla="*/ 243068 h 2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3377" h="243068">
                  <a:moveTo>
                    <a:pt x="833377" y="0"/>
                  </a:moveTo>
                  <a:cubicBezTo>
                    <a:pt x="827589" y="60767"/>
                    <a:pt x="821802" y="121534"/>
                    <a:pt x="682906" y="162045"/>
                  </a:cubicBezTo>
                  <a:cubicBezTo>
                    <a:pt x="544010" y="202556"/>
                    <a:pt x="272005" y="222812"/>
                    <a:pt x="0" y="243068"/>
                  </a:cubicBezTo>
                </a:path>
              </a:pathLst>
            </a:custGeom>
            <a:ln w="57150">
              <a:solidFill>
                <a:srgbClr val="0070C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0" name="Straight Arrow Connector 39"/>
            <p:cNvCxnSpPr/>
            <p:nvPr/>
          </p:nvCxnSpPr>
          <p:spPr>
            <a:xfrm flipV="1">
              <a:off x="4988281" y="5339791"/>
              <a:ext cx="0" cy="98527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4988281" y="6325070"/>
              <a:ext cx="380849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Freeform 41"/>
            <p:cNvSpPr/>
            <p:nvPr/>
          </p:nvSpPr>
          <p:spPr>
            <a:xfrm>
              <a:off x="5849706" y="5439925"/>
              <a:ext cx="2580180" cy="813432"/>
            </a:xfrm>
            <a:custGeom>
              <a:avLst/>
              <a:gdLst>
                <a:gd name="connsiteX0" fmla="*/ 0 w 2639028"/>
                <a:gd name="connsiteY0" fmla="*/ 1122744 h 1298293"/>
                <a:gd name="connsiteX1" fmla="*/ 150471 w 2639028"/>
                <a:gd name="connsiteY1" fmla="*/ 671331 h 1298293"/>
                <a:gd name="connsiteX2" fmla="*/ 347241 w 2639028"/>
                <a:gd name="connsiteY2" fmla="*/ 648182 h 1298293"/>
                <a:gd name="connsiteX3" fmla="*/ 497712 w 2639028"/>
                <a:gd name="connsiteY3" fmla="*/ 960698 h 1298293"/>
                <a:gd name="connsiteX4" fmla="*/ 648183 w 2639028"/>
                <a:gd name="connsiteY4" fmla="*/ 995422 h 1298293"/>
                <a:gd name="connsiteX5" fmla="*/ 740780 w 2639028"/>
                <a:gd name="connsiteY5" fmla="*/ 277792 h 1298293"/>
                <a:gd name="connsiteX6" fmla="*/ 1053297 w 2639028"/>
                <a:gd name="connsiteY6" fmla="*/ 23149 h 1298293"/>
                <a:gd name="connsiteX7" fmla="*/ 1377388 w 2639028"/>
                <a:gd name="connsiteY7" fmla="*/ 138896 h 1298293"/>
                <a:gd name="connsiteX8" fmla="*/ 1574157 w 2639028"/>
                <a:gd name="connsiteY8" fmla="*/ 648182 h 1298293"/>
                <a:gd name="connsiteX9" fmla="*/ 1666755 w 2639028"/>
                <a:gd name="connsiteY9" fmla="*/ 520860 h 1298293"/>
                <a:gd name="connsiteX10" fmla="*/ 1979271 w 2639028"/>
                <a:gd name="connsiteY10" fmla="*/ 1122744 h 1298293"/>
                <a:gd name="connsiteX11" fmla="*/ 2546431 w 2639028"/>
                <a:gd name="connsiteY11" fmla="*/ 1273215 h 1298293"/>
                <a:gd name="connsiteX12" fmla="*/ 2534856 w 2639028"/>
                <a:gd name="connsiteY12" fmla="*/ 1273215 h 129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9028" h="1298293">
                  <a:moveTo>
                    <a:pt x="0" y="1122744"/>
                  </a:moveTo>
                  <a:cubicBezTo>
                    <a:pt x="46298" y="936584"/>
                    <a:pt x="92597" y="750425"/>
                    <a:pt x="150471" y="671331"/>
                  </a:cubicBezTo>
                  <a:cubicBezTo>
                    <a:pt x="208345" y="592237"/>
                    <a:pt x="289368" y="599954"/>
                    <a:pt x="347241" y="648182"/>
                  </a:cubicBezTo>
                  <a:cubicBezTo>
                    <a:pt x="405114" y="696410"/>
                    <a:pt x="447555" y="902825"/>
                    <a:pt x="497712" y="960698"/>
                  </a:cubicBezTo>
                  <a:cubicBezTo>
                    <a:pt x="547869" y="1018571"/>
                    <a:pt x="607672" y="1109240"/>
                    <a:pt x="648183" y="995422"/>
                  </a:cubicBezTo>
                  <a:cubicBezTo>
                    <a:pt x="688694" y="881604"/>
                    <a:pt x="673261" y="439837"/>
                    <a:pt x="740780" y="277792"/>
                  </a:cubicBezTo>
                  <a:cubicBezTo>
                    <a:pt x="808299" y="115747"/>
                    <a:pt x="947196" y="46298"/>
                    <a:pt x="1053297" y="23149"/>
                  </a:cubicBezTo>
                  <a:cubicBezTo>
                    <a:pt x="1159398" y="0"/>
                    <a:pt x="1290578" y="34724"/>
                    <a:pt x="1377388" y="138896"/>
                  </a:cubicBezTo>
                  <a:cubicBezTo>
                    <a:pt x="1464198" y="243068"/>
                    <a:pt x="1525929" y="584521"/>
                    <a:pt x="1574157" y="648182"/>
                  </a:cubicBezTo>
                  <a:cubicBezTo>
                    <a:pt x="1622385" y="711843"/>
                    <a:pt x="1599236" y="441766"/>
                    <a:pt x="1666755" y="520860"/>
                  </a:cubicBezTo>
                  <a:cubicBezTo>
                    <a:pt x="1734274" y="599954"/>
                    <a:pt x="1832658" y="997352"/>
                    <a:pt x="1979271" y="1122744"/>
                  </a:cubicBezTo>
                  <a:cubicBezTo>
                    <a:pt x="2125884" y="1248136"/>
                    <a:pt x="2453834" y="1248137"/>
                    <a:pt x="2546431" y="1273215"/>
                  </a:cubicBezTo>
                  <a:cubicBezTo>
                    <a:pt x="2639028" y="1298293"/>
                    <a:pt x="2586942" y="1285754"/>
                    <a:pt x="2534856" y="1273215"/>
                  </a:cubicBezTo>
                </a:path>
              </a:pathLst>
            </a:custGeom>
            <a:ln w="57150">
              <a:solidFill>
                <a:srgbClr val="FFC00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060208" y="6128865"/>
              <a:ext cx="786646" cy="152292"/>
            </a:xfrm>
            <a:custGeom>
              <a:avLst/>
              <a:gdLst>
                <a:gd name="connsiteX0" fmla="*/ 833377 w 833377"/>
                <a:gd name="connsiteY0" fmla="*/ 0 h 243068"/>
                <a:gd name="connsiteX1" fmla="*/ 682906 w 833377"/>
                <a:gd name="connsiteY1" fmla="*/ 162045 h 243068"/>
                <a:gd name="connsiteX2" fmla="*/ 0 w 833377"/>
                <a:gd name="connsiteY2" fmla="*/ 243068 h 2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3377" h="243068">
                  <a:moveTo>
                    <a:pt x="833377" y="0"/>
                  </a:moveTo>
                  <a:cubicBezTo>
                    <a:pt x="827589" y="60767"/>
                    <a:pt x="821802" y="121534"/>
                    <a:pt x="682906" y="162045"/>
                  </a:cubicBezTo>
                  <a:cubicBezTo>
                    <a:pt x="544010" y="202556"/>
                    <a:pt x="272005" y="222812"/>
                    <a:pt x="0" y="243068"/>
                  </a:cubicBezTo>
                </a:path>
              </a:pathLst>
            </a:custGeom>
            <a:ln w="57150">
              <a:solidFill>
                <a:srgbClr val="FFC00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5" name="Straight Arrow Connector 44"/>
            <p:cNvCxnSpPr/>
            <p:nvPr/>
          </p:nvCxnSpPr>
          <p:spPr>
            <a:xfrm flipV="1">
              <a:off x="1018425" y="5353752"/>
              <a:ext cx="0" cy="98527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>
              <a:off x="1018425" y="6339031"/>
              <a:ext cx="2478979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>
              <a:off x="1412098" y="4821490"/>
              <a:ext cx="11575" cy="49129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Freeform 50"/>
            <p:cNvSpPr/>
            <p:nvPr/>
          </p:nvSpPr>
          <p:spPr>
            <a:xfrm>
              <a:off x="1146434" y="5347510"/>
              <a:ext cx="2222339" cy="969628"/>
            </a:xfrm>
            <a:custGeom>
              <a:avLst/>
              <a:gdLst>
                <a:gd name="connsiteX0" fmla="*/ 0 w 2222339"/>
                <a:gd name="connsiteY0" fmla="*/ 758141 h 927903"/>
                <a:gd name="connsiteX1" fmla="*/ 138896 w 2222339"/>
                <a:gd name="connsiteY1" fmla="*/ 109959 h 927903"/>
                <a:gd name="connsiteX2" fmla="*/ 347241 w 2222339"/>
                <a:gd name="connsiteY2" fmla="*/ 98384 h 927903"/>
                <a:gd name="connsiteX3" fmla="*/ 567160 w 2222339"/>
                <a:gd name="connsiteY3" fmla="*/ 630820 h 927903"/>
                <a:gd name="connsiteX4" fmla="*/ 694481 w 2222339"/>
                <a:gd name="connsiteY4" fmla="*/ 758141 h 927903"/>
                <a:gd name="connsiteX5" fmla="*/ 856527 w 2222339"/>
                <a:gd name="connsiteY5" fmla="*/ 283579 h 927903"/>
                <a:gd name="connsiteX6" fmla="*/ 1157468 w 2222339"/>
                <a:gd name="connsiteY6" fmla="*/ 260430 h 927903"/>
                <a:gd name="connsiteX7" fmla="*/ 1377387 w 2222339"/>
                <a:gd name="connsiteY7" fmla="*/ 491923 h 927903"/>
                <a:gd name="connsiteX8" fmla="*/ 1736203 w 2222339"/>
                <a:gd name="connsiteY8" fmla="*/ 862313 h 927903"/>
                <a:gd name="connsiteX9" fmla="*/ 2222339 w 2222339"/>
                <a:gd name="connsiteY9" fmla="*/ 885463 h 927903"/>
                <a:gd name="connsiteX10" fmla="*/ 2222339 w 2222339"/>
                <a:gd name="connsiteY10" fmla="*/ 885463 h 92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22339" h="927903">
                  <a:moveTo>
                    <a:pt x="0" y="758141"/>
                  </a:moveTo>
                  <a:cubicBezTo>
                    <a:pt x="40511" y="489029"/>
                    <a:pt x="81023" y="219918"/>
                    <a:pt x="138896" y="109959"/>
                  </a:cubicBezTo>
                  <a:cubicBezTo>
                    <a:pt x="196769" y="0"/>
                    <a:pt x="275864" y="11574"/>
                    <a:pt x="347241" y="98384"/>
                  </a:cubicBezTo>
                  <a:cubicBezTo>
                    <a:pt x="418618" y="185194"/>
                    <a:pt x="509287" y="520861"/>
                    <a:pt x="567160" y="630820"/>
                  </a:cubicBezTo>
                  <a:cubicBezTo>
                    <a:pt x="625033" y="740779"/>
                    <a:pt x="646253" y="816014"/>
                    <a:pt x="694481" y="758141"/>
                  </a:cubicBezTo>
                  <a:cubicBezTo>
                    <a:pt x="742709" y="700268"/>
                    <a:pt x="779363" y="366531"/>
                    <a:pt x="856527" y="283579"/>
                  </a:cubicBezTo>
                  <a:cubicBezTo>
                    <a:pt x="933691" y="200627"/>
                    <a:pt x="1070658" y="225706"/>
                    <a:pt x="1157468" y="260430"/>
                  </a:cubicBezTo>
                  <a:cubicBezTo>
                    <a:pt x="1244278" y="295154"/>
                    <a:pt x="1377387" y="491923"/>
                    <a:pt x="1377387" y="491923"/>
                  </a:cubicBezTo>
                  <a:cubicBezTo>
                    <a:pt x="1473843" y="592237"/>
                    <a:pt x="1595378" y="796723"/>
                    <a:pt x="1736203" y="862313"/>
                  </a:cubicBezTo>
                  <a:cubicBezTo>
                    <a:pt x="1877028" y="927903"/>
                    <a:pt x="2222339" y="885463"/>
                    <a:pt x="2222339" y="885463"/>
                  </a:cubicBezTo>
                  <a:lnTo>
                    <a:pt x="2222339" y="885463"/>
                  </a:lnTo>
                </a:path>
              </a:pathLst>
            </a:custGeom>
            <a:ln w="57150"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2" name="Picture 17" descr="http://rinconmatematico.com/eq.latex?\huge%20\mathbf%7by%7d_%7bt%7d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54717" y="4747202"/>
              <a:ext cx="366679" cy="249914"/>
            </a:xfrm>
            <a:prstGeom prst="rect">
              <a:avLst/>
            </a:prstGeom>
            <a:noFill/>
          </p:spPr>
        </p:pic>
      </p:grpSp>
      <p:cxnSp>
        <p:nvCxnSpPr>
          <p:cNvPr id="54" name="Straight Connector 53"/>
          <p:cNvCxnSpPr/>
          <p:nvPr/>
        </p:nvCxnSpPr>
        <p:spPr>
          <a:xfrm>
            <a:off x="276350" y="1666766"/>
            <a:ext cx="151121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5679610" y="1666766"/>
            <a:ext cx="2193239" cy="0"/>
          </a:xfrm>
          <a:prstGeom prst="line">
            <a:avLst/>
          </a:prstGeom>
          <a:ln w="57150">
            <a:solidFill>
              <a:srgbClr val="00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555278" y="837752"/>
            <a:ext cx="5299373" cy="102160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eform 66"/>
          <p:cNvSpPr/>
          <p:nvPr/>
        </p:nvSpPr>
        <p:spPr>
          <a:xfrm rot="285982">
            <a:off x="2627453" y="2785640"/>
            <a:ext cx="1736203" cy="339525"/>
          </a:xfrm>
          <a:custGeom>
            <a:avLst/>
            <a:gdLst>
              <a:gd name="connsiteX0" fmla="*/ 0 w 1736203"/>
              <a:gd name="connsiteY0" fmla="*/ 339525 h 339525"/>
              <a:gd name="connsiteX1" fmla="*/ 520861 w 1736203"/>
              <a:gd name="connsiteY1" fmla="*/ 50157 h 339525"/>
              <a:gd name="connsiteX2" fmla="*/ 1169043 w 1736203"/>
              <a:gd name="connsiteY2" fmla="*/ 38583 h 339525"/>
              <a:gd name="connsiteX3" fmla="*/ 1736203 w 1736203"/>
              <a:gd name="connsiteY3" fmla="*/ 258502 h 33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6203" h="339525">
                <a:moveTo>
                  <a:pt x="0" y="339525"/>
                </a:moveTo>
                <a:cubicBezTo>
                  <a:pt x="163010" y="219919"/>
                  <a:pt x="326021" y="100314"/>
                  <a:pt x="520861" y="50157"/>
                </a:cubicBezTo>
                <a:cubicBezTo>
                  <a:pt x="715701" y="0"/>
                  <a:pt x="966486" y="3859"/>
                  <a:pt x="1169043" y="38583"/>
                </a:cubicBezTo>
                <a:cubicBezTo>
                  <a:pt x="1371600" y="73307"/>
                  <a:pt x="1553901" y="165904"/>
                  <a:pt x="1736203" y="258502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eform 67"/>
          <p:cNvSpPr/>
          <p:nvPr/>
        </p:nvSpPr>
        <p:spPr>
          <a:xfrm rot="10800000" flipV="1">
            <a:off x="2784311" y="4808937"/>
            <a:ext cx="1736203" cy="489797"/>
          </a:xfrm>
          <a:custGeom>
            <a:avLst/>
            <a:gdLst>
              <a:gd name="connsiteX0" fmla="*/ 0 w 1736203"/>
              <a:gd name="connsiteY0" fmla="*/ 339525 h 339525"/>
              <a:gd name="connsiteX1" fmla="*/ 520861 w 1736203"/>
              <a:gd name="connsiteY1" fmla="*/ 50157 h 339525"/>
              <a:gd name="connsiteX2" fmla="*/ 1169043 w 1736203"/>
              <a:gd name="connsiteY2" fmla="*/ 38583 h 339525"/>
              <a:gd name="connsiteX3" fmla="*/ 1736203 w 1736203"/>
              <a:gd name="connsiteY3" fmla="*/ 258502 h 33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6203" h="339525">
                <a:moveTo>
                  <a:pt x="0" y="339525"/>
                </a:moveTo>
                <a:cubicBezTo>
                  <a:pt x="163010" y="219919"/>
                  <a:pt x="326021" y="100314"/>
                  <a:pt x="520861" y="50157"/>
                </a:cubicBezTo>
                <a:cubicBezTo>
                  <a:pt x="715701" y="0"/>
                  <a:pt x="966486" y="3859"/>
                  <a:pt x="1169043" y="38583"/>
                </a:cubicBezTo>
                <a:cubicBezTo>
                  <a:pt x="1371600" y="73307"/>
                  <a:pt x="1553901" y="165904"/>
                  <a:pt x="1736203" y="258502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Freeform 68"/>
          <p:cNvSpPr/>
          <p:nvPr/>
        </p:nvSpPr>
        <p:spPr>
          <a:xfrm rot="4917136">
            <a:off x="7169268" y="4253468"/>
            <a:ext cx="1876086" cy="468611"/>
          </a:xfrm>
          <a:custGeom>
            <a:avLst/>
            <a:gdLst>
              <a:gd name="connsiteX0" fmla="*/ 0 w 1736203"/>
              <a:gd name="connsiteY0" fmla="*/ 339525 h 339525"/>
              <a:gd name="connsiteX1" fmla="*/ 520861 w 1736203"/>
              <a:gd name="connsiteY1" fmla="*/ 50157 h 339525"/>
              <a:gd name="connsiteX2" fmla="*/ 1169043 w 1736203"/>
              <a:gd name="connsiteY2" fmla="*/ 38583 h 339525"/>
              <a:gd name="connsiteX3" fmla="*/ 1736203 w 1736203"/>
              <a:gd name="connsiteY3" fmla="*/ 258502 h 33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6203" h="339525">
                <a:moveTo>
                  <a:pt x="0" y="339525"/>
                </a:moveTo>
                <a:cubicBezTo>
                  <a:pt x="163010" y="219919"/>
                  <a:pt x="326021" y="100314"/>
                  <a:pt x="520861" y="50157"/>
                </a:cubicBezTo>
                <a:cubicBezTo>
                  <a:pt x="715701" y="0"/>
                  <a:pt x="966486" y="3859"/>
                  <a:pt x="1169043" y="38583"/>
                </a:cubicBezTo>
                <a:cubicBezTo>
                  <a:pt x="1371600" y="73307"/>
                  <a:pt x="1553901" y="165904"/>
                  <a:pt x="1736203" y="258502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22" name="AutoShape 2" descr="https://mail.google.com/mail/?attid=0.1&amp;disp=emb&amp;view=att&amp;th=1334656d63e3537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3"/>
          <p:cNvSpPr>
            <a:spLocks noGrp="1"/>
          </p:cNvSpPr>
          <p:nvPr>
            <p:ph type="title" idx="4294967295"/>
          </p:nvPr>
        </p:nvSpPr>
        <p:spPr bwMode="auto">
          <a:xfrm>
            <a:off x="822325" y="-107950"/>
            <a:ext cx="8229600" cy="6334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r" eaLnBrk="1" hangingPunct="1"/>
            <a:r>
              <a:rPr lang="en-US" smtClean="0">
                <a:solidFill>
                  <a:srgbClr val="DCE6F2"/>
                </a:solidFill>
                <a:latin typeface="GFS Neohellenic Bold"/>
                <a:ea typeface="GFS Neohellenic Bold"/>
                <a:cs typeface="GFS Neohellenic Bold"/>
              </a:rPr>
              <a:t>Human Motion</a:t>
            </a:r>
          </a:p>
        </p:txBody>
      </p:sp>
      <p:sp>
        <p:nvSpPr>
          <p:cNvPr id="13315" name="Text Placeholder 22"/>
          <p:cNvSpPr>
            <a:spLocks noGrp="1"/>
          </p:cNvSpPr>
          <p:nvPr>
            <p:ph type="body" sz="quarter" idx="4294967295"/>
          </p:nvPr>
        </p:nvSpPr>
        <p:spPr bwMode="auto">
          <a:xfrm>
            <a:off x="1411288" y="82550"/>
            <a:ext cx="361950" cy="3365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mtClean="0"/>
              <a:t>3</a:t>
            </a:r>
          </a:p>
        </p:txBody>
      </p:sp>
      <p:pic>
        <p:nvPicPr>
          <p:cNvPr id="5" name="karate_soccer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1842" y="1181100"/>
            <a:ext cx="8419722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Particle</a:t>
            </a:r>
            <a:r>
              <a:rPr lang="de-DE" dirty="0" smtClean="0"/>
              <a:t> Filter</a:t>
            </a:r>
            <a:endParaRPr lang="de-DE" dirty="0"/>
          </a:p>
        </p:txBody>
      </p:sp>
      <p:pic>
        <p:nvPicPr>
          <p:cNvPr id="3" name="Picture 2" descr="condensationp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3800" y="856957"/>
            <a:ext cx="6337300" cy="50203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48978" y="6314773"/>
            <a:ext cx="4803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 smtClean="0">
                <a:latin typeface="GFS Neohellenic Bold"/>
              </a:rPr>
              <a:t>Condensation</a:t>
            </a:r>
            <a:r>
              <a:rPr lang="de-DE" sz="2000" dirty="0" smtClean="0">
                <a:latin typeface="GFS Neohellenic Bold"/>
              </a:rPr>
              <a:t>, </a:t>
            </a:r>
            <a:r>
              <a:rPr lang="de-DE" sz="2000" dirty="0" err="1" smtClean="0">
                <a:latin typeface="GFS Neohellenic Bold"/>
              </a:rPr>
              <a:t>Isaard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and</a:t>
            </a:r>
            <a:r>
              <a:rPr lang="de-DE" sz="2000" dirty="0" smtClean="0">
                <a:latin typeface="GFS Neohellenic Bold"/>
              </a:rPr>
              <a:t> Blake 1996</a:t>
            </a:r>
          </a:p>
        </p:txBody>
      </p:sp>
      <p:pic>
        <p:nvPicPr>
          <p:cNvPr id="76" name="Picture 2" descr="http://latex.codecogs.com/gif.latex?\dpi%7b200%7d%20p(\mathbf%7bx%7d_t|\mathbf%7by%7d_%7b1:t%7d)=p(\mathbf%7by%7d_t|\mathbf%7bx%7d_t)\int%20p(\mathbf%7bx%7d_t|\mathbf%7bx%7d_%7bt-1%7d)p(\mathbf%7bx%7d_%7bt-1%7d|\mathbf%7by%7d_%7b1:t-1%7d)d\mathbf%7bx%7d_%7bt-1%7d"/>
          <p:cNvPicPr>
            <a:picLocks noChangeAspect="1" noChangeArrowheads="1"/>
          </p:cNvPicPr>
          <p:nvPr/>
        </p:nvPicPr>
        <p:blipFill>
          <a:blip r:embed="rId4"/>
          <a:srcRect l="22723" r="60338"/>
          <a:stretch>
            <a:fillRect/>
          </a:stretch>
        </p:blipFill>
        <p:spPr bwMode="auto">
          <a:xfrm>
            <a:off x="156872" y="3727684"/>
            <a:ext cx="1332000" cy="798207"/>
          </a:xfrm>
          <a:prstGeom prst="rect">
            <a:avLst/>
          </a:prstGeom>
          <a:noFill/>
        </p:spPr>
      </p:pic>
      <p:pic>
        <p:nvPicPr>
          <p:cNvPr id="77" name="Picture 2" descr="http://rogercortesi.com/eqn/tempimagedir/eqn504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32" y="3113382"/>
            <a:ext cx="1732168" cy="404518"/>
          </a:xfrm>
          <a:prstGeom prst="rect">
            <a:avLst/>
          </a:prstGeom>
          <a:noFill/>
        </p:spPr>
      </p:pic>
      <p:pic>
        <p:nvPicPr>
          <p:cNvPr id="78" name="Picture 2" descr="http://latex.codecogs.com/gif.latex?\dpi%7b200%7d%20p(\mathbf%7bx%7d_t|\mathbf%7by%7d_%7b1:t%7d)=p(\mathbf%7by%7d_t|\mathbf%7bx%7d_t)\int%20p(\mathbf%7bx%7d_t|\mathbf%7bx%7d_%7bt-1%7d)p(\mathbf%7bx%7d_%7bt-1%7d|\mathbf%7by%7d_%7b1:t-1%7d)d\mathbf%7bx%7d_%7bt-1%7d"/>
          <p:cNvPicPr>
            <a:picLocks noChangeAspect="1" noChangeArrowheads="1"/>
          </p:cNvPicPr>
          <p:nvPr/>
        </p:nvPicPr>
        <p:blipFill>
          <a:blip r:embed="rId4"/>
          <a:srcRect r="81749"/>
          <a:stretch>
            <a:fillRect/>
          </a:stretch>
        </p:blipFill>
        <p:spPr bwMode="auto">
          <a:xfrm>
            <a:off x="223632" y="4741791"/>
            <a:ext cx="1533968" cy="853150"/>
          </a:xfrm>
          <a:prstGeom prst="rect">
            <a:avLst/>
          </a:prstGeom>
          <a:noFill/>
        </p:spPr>
      </p:pic>
      <p:cxnSp>
        <p:nvCxnSpPr>
          <p:cNvPr id="80" name="Straight Arrow Connector 79"/>
          <p:cNvCxnSpPr>
            <a:stCxn id="77" idx="3"/>
          </p:cNvCxnSpPr>
          <p:nvPr/>
        </p:nvCxnSpPr>
        <p:spPr>
          <a:xfrm flipV="1">
            <a:off x="1846500" y="3314700"/>
            <a:ext cx="617300" cy="9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1770300" y="4179241"/>
            <a:ext cx="617300" cy="9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flipV="1">
            <a:off x="1808400" y="5181600"/>
            <a:ext cx="617300" cy="9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3" name="Picture 2" descr="http://latex.codecogs.com/gif.latex?\dpi%7b200%7d%20p(\mathbf%7bx%7d_t|\mathbf%7by%7d_%7b1:t%7d)=p(\mathbf%7by%7d_t|\mathbf%7bx%7d_t)\int%20p(\mathbf%7bx%7d_t|\mathbf%7bx%7d_%7bt-1%7d)p(\mathbf%7bx%7d_%7bt-1%7d|\mathbf%7by%7d_%7b1:t-1%7d)d\mathbf%7bx%7d_%7bt-1%7d"/>
          <p:cNvPicPr>
            <a:picLocks noChangeAspect="1" noChangeArrowheads="1"/>
          </p:cNvPicPr>
          <p:nvPr/>
        </p:nvPicPr>
        <p:blipFill>
          <a:blip r:embed="rId4"/>
          <a:srcRect l="63652" r="9988"/>
          <a:stretch>
            <a:fillRect/>
          </a:stretch>
        </p:blipFill>
        <p:spPr bwMode="auto">
          <a:xfrm>
            <a:off x="156872" y="1073353"/>
            <a:ext cx="1978860" cy="762020"/>
          </a:xfrm>
          <a:prstGeom prst="rect">
            <a:avLst/>
          </a:prstGeom>
          <a:noFill/>
        </p:spPr>
      </p:pic>
      <p:cxnSp>
        <p:nvCxnSpPr>
          <p:cNvPr id="84" name="Straight Arrow Connector 83"/>
          <p:cNvCxnSpPr/>
          <p:nvPr/>
        </p:nvCxnSpPr>
        <p:spPr>
          <a:xfrm flipV="1">
            <a:off x="2155150" y="1497659"/>
            <a:ext cx="617300" cy="9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Resampling</a:t>
            </a:r>
            <a:endParaRPr lang="de-DE" dirty="0"/>
          </a:p>
        </p:txBody>
      </p:sp>
      <p:grpSp>
        <p:nvGrpSpPr>
          <p:cNvPr id="3" name="Group 2"/>
          <p:cNvGrpSpPr/>
          <p:nvPr/>
        </p:nvGrpSpPr>
        <p:grpSpPr>
          <a:xfrm>
            <a:off x="4872752" y="2243108"/>
            <a:ext cx="3420347" cy="3355528"/>
            <a:chOff x="266700" y="1993900"/>
            <a:chExt cx="1498600" cy="1435100"/>
          </a:xfrm>
        </p:grpSpPr>
        <p:sp>
          <p:nvSpPr>
            <p:cNvPr id="4" name="Oval 3"/>
            <p:cNvSpPr/>
            <p:nvPr/>
          </p:nvSpPr>
          <p:spPr>
            <a:xfrm>
              <a:off x="584200" y="2311400"/>
              <a:ext cx="850900" cy="825500"/>
            </a:xfrm>
            <a:prstGeom prst="ellipse">
              <a:avLst/>
            </a:prstGeom>
            <a:noFill/>
            <a:ln w="5715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Oval 4"/>
            <p:cNvSpPr/>
            <p:nvPr/>
          </p:nvSpPr>
          <p:spPr>
            <a:xfrm>
              <a:off x="266700" y="1993900"/>
              <a:ext cx="1498600" cy="1435100"/>
            </a:xfrm>
            <a:prstGeom prst="ellipse">
              <a:avLst/>
            </a:prstGeom>
            <a:noFill/>
            <a:ln w="5715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609600" y="3211903"/>
            <a:ext cx="3556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Resample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with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probability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equal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weights</a:t>
            </a:r>
            <a:endParaRPr lang="de-DE" sz="3000" dirty="0" smtClean="0">
              <a:latin typeface="GFS Neohellenic Bold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302118"/>
            <a:ext cx="4428900" cy="954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>
            <a:stCxn id="4" idx="6"/>
            <a:endCxn id="5" idx="6"/>
          </p:cNvCxnSpPr>
          <p:nvPr/>
        </p:nvCxnSpPr>
        <p:spPr>
          <a:xfrm flipV="1">
            <a:off x="7539463" y="3920872"/>
            <a:ext cx="753636" cy="29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5" idx="1"/>
            <a:endCxn id="4" idx="1"/>
          </p:cNvCxnSpPr>
          <p:nvPr/>
        </p:nvCxnSpPr>
        <p:spPr>
          <a:xfrm>
            <a:off x="5373651" y="2734513"/>
            <a:ext cx="508159" cy="5336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5" idx="3"/>
            <a:endCxn id="4" idx="3"/>
          </p:cNvCxnSpPr>
          <p:nvPr/>
        </p:nvCxnSpPr>
        <p:spPr>
          <a:xfrm flipV="1">
            <a:off x="5373651" y="4632985"/>
            <a:ext cx="508159" cy="4742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5" idx="4"/>
            <a:endCxn id="4" idx="4"/>
          </p:cNvCxnSpPr>
          <p:nvPr/>
        </p:nvCxnSpPr>
        <p:spPr>
          <a:xfrm flipH="1" flipV="1">
            <a:off x="6568433" y="4915652"/>
            <a:ext cx="14493" cy="68298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5" idx="5"/>
            <a:endCxn id="4" idx="5"/>
          </p:cNvCxnSpPr>
          <p:nvPr/>
        </p:nvCxnSpPr>
        <p:spPr>
          <a:xfrm flipH="1" flipV="1">
            <a:off x="7255055" y="4632985"/>
            <a:ext cx="537145" cy="4742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539463" y="4079217"/>
            <a:ext cx="70283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7365845" y="4469144"/>
            <a:ext cx="673256" cy="42110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 flipV="1">
            <a:off x="7539463" y="4217659"/>
            <a:ext cx="702838" cy="13844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381000" y="3211903"/>
            <a:ext cx="3784600" cy="147732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7255055" y="1587500"/>
            <a:ext cx="537145" cy="6695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1618" name="Picture 2" descr="http://rogercortesi.com/eqn/tempimagedir/eqn138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4226" y="959217"/>
            <a:ext cx="991350" cy="63729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Sampling</a:t>
            </a:r>
            <a:endParaRPr lang="de-DE" dirty="0"/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37681" y="5898130"/>
            <a:ext cx="5219113" cy="77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manifold_3d_image_co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105901" y="708887"/>
            <a:ext cx="6661340" cy="3330670"/>
          </a:xfrm>
          <a:prstGeom prst="rect">
            <a:avLst/>
          </a:prstGeom>
        </p:spPr>
      </p:pic>
      <p:pic>
        <p:nvPicPr>
          <p:cNvPr id="7" name="Picture 2" descr="http://latex.codecogs.com/gif.latex?\dpi%7b200%7d%20p(\mathbf%7bx%7d_t|\mathbf%7by%7d_%7b1:t%7d)=p(\mathbf%7by%7d_t|\mathbf%7bx%7d_t)\int%20p(\mathbf%7bx%7d_t|\mathbf%7bx%7d_%7bt-1%7d)p(\mathbf%7bx%7d_%7bt-1%7d|\mathbf%7by%7d_%7b1:t-1%7d)d\mathbf%7bx%7d_%7bt-1%7d"/>
          <p:cNvPicPr>
            <a:picLocks noChangeAspect="1" noChangeArrowheads="1"/>
          </p:cNvPicPr>
          <p:nvPr/>
        </p:nvPicPr>
        <p:blipFill>
          <a:blip r:embed="rId5"/>
          <a:srcRect l="22723" r="60338"/>
          <a:stretch>
            <a:fillRect/>
          </a:stretch>
        </p:blipFill>
        <p:spPr bwMode="auto">
          <a:xfrm>
            <a:off x="5163378" y="3981682"/>
            <a:ext cx="1423686" cy="853150"/>
          </a:xfrm>
          <a:prstGeom prst="rect">
            <a:avLst/>
          </a:prstGeom>
          <a:noFill/>
        </p:spPr>
      </p:pic>
      <p:pic>
        <p:nvPicPr>
          <p:cNvPr id="4098" name="Picture 2" descr="http://rogercortesi.com/eqn/tempimagedir/eqn504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85594" y="4265882"/>
            <a:ext cx="1732168" cy="40451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485594" y="4869557"/>
            <a:ext cx="14815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sample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05505" y="4869557"/>
            <a:ext cx="14815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weight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05901" y="4039557"/>
            <a:ext cx="2331780" cy="1383998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tangle 11"/>
          <p:cNvSpPr/>
          <p:nvPr/>
        </p:nvSpPr>
        <p:spPr>
          <a:xfrm>
            <a:off x="4624605" y="4039557"/>
            <a:ext cx="2331780" cy="138399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Box 12"/>
          <p:cNvSpPr txBox="1"/>
          <p:nvPr/>
        </p:nvSpPr>
        <p:spPr>
          <a:xfrm>
            <a:off x="822872" y="5898130"/>
            <a:ext cx="14815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weight</a:t>
            </a:r>
            <a:endParaRPr lang="de-DE" sz="3000" dirty="0" smtClean="0">
              <a:latin typeface="GFS Neohellenic Bold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2164466" y="6215605"/>
            <a:ext cx="105329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Problems</a:t>
            </a:r>
            <a:endParaRPr lang="de-DE" dirty="0"/>
          </a:p>
        </p:txBody>
      </p:sp>
      <p:pic>
        <p:nvPicPr>
          <p:cNvPr id="4" name="Picture 3" descr="D:\BookChapter\figures\PF.eps"/>
          <p:cNvPicPr>
            <a:picLocks noChangeAspect="1" noChangeArrowheads="1"/>
          </p:cNvPicPr>
          <p:nvPr/>
        </p:nvPicPr>
        <p:blipFill>
          <a:blip r:embed="rId4" cstate="print"/>
          <a:srcRect t="8132" r="37904"/>
          <a:stretch>
            <a:fillRect/>
          </a:stretch>
        </p:blipFill>
        <p:spPr bwMode="auto">
          <a:xfrm>
            <a:off x="773503" y="4860209"/>
            <a:ext cx="3534320" cy="150372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3392" y="972278"/>
            <a:ext cx="75757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Observation </a:t>
            </a:r>
            <a:r>
              <a:rPr lang="de-DE" sz="3000" dirty="0" err="1" smtClean="0">
                <a:latin typeface="GFS Neohellenic Bold"/>
              </a:rPr>
              <a:t>likelihood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highly</a:t>
            </a:r>
            <a:r>
              <a:rPr lang="de-DE" sz="3000" dirty="0" smtClean="0">
                <a:latin typeface="GFS Neohellenic Bold"/>
              </a:rPr>
              <a:t> multimodal !</a:t>
            </a:r>
          </a:p>
        </p:txBody>
      </p:sp>
      <p:sp>
        <p:nvSpPr>
          <p:cNvPr id="8" name="Rectangle 7"/>
          <p:cNvSpPr/>
          <p:nvPr/>
        </p:nvSpPr>
        <p:spPr>
          <a:xfrm>
            <a:off x="503392" y="798649"/>
            <a:ext cx="7726208" cy="93755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ambig.mpe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30717" y="1869299"/>
            <a:ext cx="7315200" cy="2590800"/>
          </a:xfrm>
          <a:prstGeom prst="rect">
            <a:avLst/>
          </a:prstGeom>
        </p:spPr>
      </p:pic>
      <p:sp>
        <p:nvSpPr>
          <p:cNvPr id="11" name="Right Arrow 10"/>
          <p:cNvSpPr/>
          <p:nvPr/>
        </p:nvSpPr>
        <p:spPr>
          <a:xfrm>
            <a:off x="3972157" y="5486400"/>
            <a:ext cx="671331" cy="370390"/>
          </a:xfrm>
          <a:prstGeom prst="righ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Box 11"/>
          <p:cNvSpPr txBox="1"/>
          <p:nvPr/>
        </p:nvSpPr>
        <p:spPr>
          <a:xfrm>
            <a:off x="4956009" y="5162309"/>
            <a:ext cx="40964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1) Multiple </a:t>
            </a:r>
            <a:r>
              <a:rPr lang="de-DE" sz="3000" dirty="0" err="1" smtClean="0">
                <a:latin typeface="GFS Neohellenic Bold"/>
              </a:rPr>
              <a:t>optima</a:t>
            </a:r>
            <a:endParaRPr lang="de-DE" sz="3000" dirty="0" smtClean="0">
              <a:latin typeface="GFS Neohellenic Bold"/>
            </a:endParaRPr>
          </a:p>
          <a:p>
            <a:r>
              <a:rPr lang="de-DE" sz="3000" dirty="0" smtClean="0">
                <a:latin typeface="GFS Neohellenic Bold"/>
              </a:rPr>
              <a:t>2) </a:t>
            </a:r>
            <a:r>
              <a:rPr lang="de-DE" sz="3000" dirty="0" err="1" smtClean="0">
                <a:latin typeface="GFS Neohellenic Bold"/>
              </a:rPr>
              <a:t>Huge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search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space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2552" y="4460099"/>
            <a:ext cx="43405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solidFill>
                  <a:srgbClr val="FF0000"/>
                </a:solidFill>
                <a:latin typeface="GFS Neohellenic Bold"/>
              </a:rPr>
              <a:t>Video </a:t>
            </a:r>
            <a:r>
              <a:rPr lang="de-DE" sz="2000" dirty="0" err="1" smtClean="0">
                <a:solidFill>
                  <a:srgbClr val="FF0000"/>
                </a:solidFill>
                <a:latin typeface="GFS Neohellenic Bold"/>
              </a:rPr>
              <a:t>from</a:t>
            </a:r>
            <a:r>
              <a:rPr lang="de-DE" sz="2000" dirty="0" smtClean="0">
                <a:solidFill>
                  <a:srgbClr val="FF0000"/>
                </a:solidFill>
                <a:latin typeface="GFS Neohellenic Bold"/>
              </a:rPr>
              <a:t> </a:t>
            </a:r>
            <a:r>
              <a:rPr lang="de-DE" sz="2000" dirty="0" err="1" smtClean="0">
                <a:solidFill>
                  <a:srgbClr val="FF0000"/>
                </a:solidFill>
                <a:latin typeface="GFS Neohellenic Bold"/>
              </a:rPr>
              <a:t>Sminchisescu</a:t>
            </a:r>
            <a:r>
              <a:rPr lang="de-DE" sz="2000" dirty="0" smtClean="0">
                <a:solidFill>
                  <a:srgbClr val="FF0000"/>
                </a:solidFill>
                <a:latin typeface="GFS Neohellenic Bold"/>
              </a:rPr>
              <a:t> </a:t>
            </a:r>
            <a:r>
              <a:rPr lang="de-DE" sz="2000" dirty="0" err="1" smtClean="0">
                <a:solidFill>
                  <a:srgbClr val="FF0000"/>
                </a:solidFill>
                <a:latin typeface="GFS Neohellenic Bold"/>
              </a:rPr>
              <a:t>and</a:t>
            </a:r>
            <a:r>
              <a:rPr lang="de-DE" sz="2000" dirty="0" smtClean="0">
                <a:solidFill>
                  <a:srgbClr val="FF0000"/>
                </a:solidFill>
                <a:latin typeface="GFS Neohellenic Bold"/>
              </a:rPr>
              <a:t> </a:t>
            </a:r>
            <a:r>
              <a:rPr lang="de-DE" sz="2000" dirty="0" err="1" smtClean="0">
                <a:solidFill>
                  <a:srgbClr val="FF0000"/>
                </a:solidFill>
                <a:latin typeface="GFS Neohellenic Bold"/>
              </a:rPr>
              <a:t>Triggs</a:t>
            </a:r>
            <a:endParaRPr lang="de-DE" sz="2000" dirty="0" smtClean="0">
              <a:solidFill>
                <a:srgbClr val="FF0000"/>
              </a:solidFill>
              <a:latin typeface="GFS Neohellenic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Annealed</a:t>
            </a:r>
            <a:r>
              <a:rPr lang="de-DE" dirty="0" smtClean="0"/>
              <a:t> </a:t>
            </a:r>
            <a:r>
              <a:rPr lang="de-DE" dirty="0" err="1" smtClean="0"/>
              <a:t>Particle</a:t>
            </a:r>
            <a:r>
              <a:rPr lang="de-DE" dirty="0" smtClean="0"/>
              <a:t> Filter</a:t>
            </a:r>
            <a:endParaRPr lang="de-DE" dirty="0"/>
          </a:p>
        </p:txBody>
      </p:sp>
      <p:pic>
        <p:nvPicPr>
          <p:cNvPr id="3" name="Picture 2" descr="D:\BookChapter\figures\APF.e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8819" y="1372162"/>
            <a:ext cx="3955867" cy="5109662"/>
          </a:xfrm>
          <a:prstGeom prst="rect">
            <a:avLst/>
          </a:prstGeom>
          <a:noFill/>
        </p:spPr>
      </p:pic>
      <p:pic>
        <p:nvPicPr>
          <p:cNvPr id="2050" name="Picture 2" descr="http://rogercortesi.com/eqn/tempimagedir/eqn569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7301" y="793825"/>
            <a:ext cx="1310899" cy="432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47240" y="747525"/>
            <a:ext cx="69303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Iteratively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evaluate</a:t>
            </a:r>
            <a:r>
              <a:rPr lang="de-DE" sz="3000" dirty="0" smtClean="0">
                <a:latin typeface="GFS Neohellenic Bold"/>
              </a:rPr>
              <a:t> smooth </a:t>
            </a:r>
            <a:r>
              <a:rPr lang="de-DE" sz="3000" dirty="0" err="1" smtClean="0">
                <a:latin typeface="GFS Neohellenic Bold"/>
              </a:rPr>
              <a:t>versions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7240" y="1249074"/>
            <a:ext cx="298519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2000" dirty="0" smtClean="0">
              <a:latin typeface="GFS Neohellenic Bold"/>
            </a:endParaRPr>
          </a:p>
          <a:p>
            <a:pPr>
              <a:buSzPct val="200000"/>
              <a:buBlip>
                <a:blip r:embed="rId4"/>
              </a:buBlip>
            </a:pPr>
            <a:r>
              <a:rPr lang="de-DE" sz="2000" dirty="0" err="1" smtClean="0">
                <a:latin typeface="GFS Neohellenic Bold"/>
              </a:rPr>
              <a:t>Particles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reduced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by</a:t>
            </a:r>
            <a:r>
              <a:rPr lang="de-DE" sz="2000" dirty="0" smtClean="0">
                <a:latin typeface="GFS Neohellenic Bold"/>
              </a:rPr>
              <a:t> a </a:t>
            </a:r>
            <a:r>
              <a:rPr lang="de-DE" sz="2000" dirty="0" err="1" smtClean="0">
                <a:latin typeface="GFS Neohellenic Bold"/>
              </a:rPr>
              <a:t>factor</a:t>
            </a:r>
            <a:r>
              <a:rPr lang="de-DE" sz="2000" dirty="0" smtClean="0">
                <a:latin typeface="GFS Neohellenic Bold"/>
              </a:rPr>
              <a:t> &gt;10</a:t>
            </a:r>
          </a:p>
          <a:p>
            <a:pPr>
              <a:buSzPct val="200000"/>
              <a:buBlip>
                <a:blip r:embed="rId4"/>
              </a:buBlip>
            </a:pPr>
            <a:endParaRPr lang="de-DE" sz="2000" dirty="0" smtClean="0">
              <a:latin typeface="GFS Neohellenic Bold"/>
            </a:endParaRPr>
          </a:p>
          <a:p>
            <a:pPr>
              <a:buSzPct val="200000"/>
              <a:buBlip>
                <a:blip r:embed="rId4"/>
              </a:buBlip>
            </a:pPr>
            <a:r>
              <a:rPr lang="de-DE" sz="2000" dirty="0" err="1" smtClean="0">
                <a:latin typeface="GFS Neohellenic Bold"/>
              </a:rPr>
              <a:t>Less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prone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to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local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optima</a:t>
            </a:r>
            <a:endParaRPr lang="de-DE" sz="2000" dirty="0" smtClean="0">
              <a:latin typeface="GFS Neohellenic Bold"/>
            </a:endParaRPr>
          </a:p>
          <a:p>
            <a:endParaRPr lang="de-DE" sz="2000" dirty="0" smtClean="0">
              <a:latin typeface="GFS Neohellenic Bold"/>
            </a:endParaRPr>
          </a:p>
          <a:p>
            <a:pPr>
              <a:buSzPct val="200000"/>
              <a:buBlip>
                <a:blip r:embed="rId5"/>
              </a:buBlip>
            </a:pPr>
            <a:r>
              <a:rPr lang="de-DE" sz="2000" dirty="0" smtClean="0">
                <a:latin typeface="GFS Neohellenic Bold"/>
              </a:rPr>
              <a:t>Not </a:t>
            </a:r>
            <a:r>
              <a:rPr lang="de-DE" sz="2000" dirty="0" err="1" smtClean="0">
                <a:latin typeface="GFS Neohellenic Bold"/>
              </a:rPr>
              <a:t>as</a:t>
            </a:r>
            <a:r>
              <a:rPr lang="de-DE" sz="2000" dirty="0" smtClean="0">
                <a:latin typeface="GFS Neohellenic Bold"/>
              </a:rPr>
              <a:t> robust </a:t>
            </a:r>
            <a:r>
              <a:rPr lang="de-DE" sz="2000" dirty="0" err="1" smtClean="0">
                <a:latin typeface="GFS Neohellenic Bold"/>
              </a:rPr>
              <a:t>as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Bayesian</a:t>
            </a:r>
            <a:endParaRPr lang="de-DE" sz="2000" dirty="0" smtClean="0">
              <a:latin typeface="GFS Neohellenic Bold"/>
            </a:endParaRPr>
          </a:p>
          <a:p>
            <a:pPr>
              <a:buSzPct val="200000"/>
              <a:buBlip>
                <a:blip r:embed="rId5"/>
              </a:buBlip>
            </a:pPr>
            <a:endParaRPr lang="de-DE" sz="2000" dirty="0" smtClean="0">
              <a:latin typeface="GFS Neohellenic Bold"/>
            </a:endParaRPr>
          </a:p>
          <a:p>
            <a:pPr>
              <a:buSzPct val="200000"/>
              <a:buBlip>
                <a:blip r:embed="rId5"/>
              </a:buBlip>
            </a:pPr>
            <a:r>
              <a:rPr lang="de-DE" sz="2000" dirty="0" smtClean="0">
                <a:latin typeface="GFS Neohellenic Bold"/>
              </a:rPr>
              <a:t>Still </a:t>
            </a:r>
            <a:r>
              <a:rPr lang="de-DE" sz="2000" dirty="0" err="1" smtClean="0">
                <a:latin typeface="GFS Neohellenic Bold"/>
              </a:rPr>
              <a:t>computationaly</a:t>
            </a:r>
            <a:r>
              <a:rPr lang="de-DE" sz="2000" dirty="0" smtClean="0">
                <a:latin typeface="GFS Neohellenic Bold"/>
              </a:rPr>
              <a:t> expensive</a:t>
            </a: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err="1" smtClean="0">
              <a:latin typeface="GFS Neohellenic Bold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7240" y="6076709"/>
            <a:ext cx="31714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 smtClean="0">
                <a:latin typeface="GFS Neohellenic Bold"/>
              </a:rPr>
              <a:t>Deutscher et.al.</a:t>
            </a:r>
          </a:p>
          <a:p>
            <a:r>
              <a:rPr lang="de-DE" sz="1500" dirty="0" err="1" smtClean="0">
                <a:latin typeface="GFS Neohellenic Bold"/>
              </a:rPr>
              <a:t>Gall</a:t>
            </a:r>
            <a:r>
              <a:rPr lang="de-DE" sz="1500" dirty="0" smtClean="0">
                <a:latin typeface="GFS Neohellenic Bold"/>
              </a:rPr>
              <a:t> et.al.</a:t>
            </a:r>
            <a:endParaRPr lang="de-DE" sz="1500" dirty="0" err="1" smtClean="0">
              <a:latin typeface="GFS Neohellenic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04401" y="1615301"/>
            <a:ext cx="1653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 smtClean="0">
                <a:latin typeface="GFS Neohellenic Bold"/>
              </a:rPr>
              <a:t>weight</a:t>
            </a:r>
            <a:endParaRPr lang="de-DE" sz="2000" dirty="0" smtClean="0">
              <a:latin typeface="GFS Neohellenic Bold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04401" y="2668608"/>
            <a:ext cx="1653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latin typeface="GFS Neohellenic Bold"/>
              </a:rPr>
              <a:t>diffuse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04401" y="2306598"/>
            <a:ext cx="2095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 smtClean="0">
                <a:latin typeface="GFS Neohellenic Bold"/>
              </a:rPr>
              <a:t>resample</a:t>
            </a:r>
            <a:endParaRPr lang="de-DE" sz="2000" dirty="0" smtClean="0">
              <a:latin typeface="GFS Neohellenic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Efficient</a:t>
            </a:r>
            <a:r>
              <a:rPr lang="de-DE" dirty="0" smtClean="0"/>
              <a:t> </a:t>
            </a:r>
            <a:r>
              <a:rPr lang="de-DE" dirty="0" err="1" smtClean="0"/>
              <a:t>sampling</a:t>
            </a:r>
            <a:r>
              <a:rPr lang="de-DE" dirty="0" smtClean="0"/>
              <a:t> I</a:t>
            </a:r>
            <a:endParaRPr lang="de-DE" dirty="0"/>
          </a:p>
        </p:txBody>
      </p:sp>
      <p:grpSp>
        <p:nvGrpSpPr>
          <p:cNvPr id="48" name="Group 47"/>
          <p:cNvGrpSpPr/>
          <p:nvPr/>
        </p:nvGrpSpPr>
        <p:grpSpPr>
          <a:xfrm rot="21142866">
            <a:off x="2984764" y="2815262"/>
            <a:ext cx="4302519" cy="4100329"/>
            <a:chOff x="822872" y="1261646"/>
            <a:chExt cx="6272409" cy="5590573"/>
          </a:xfrm>
        </p:grpSpPr>
        <p:grpSp>
          <p:nvGrpSpPr>
            <p:cNvPr id="19" name="Group 18"/>
            <p:cNvGrpSpPr/>
            <p:nvPr/>
          </p:nvGrpSpPr>
          <p:grpSpPr>
            <a:xfrm rot="19723236">
              <a:off x="4099476" y="3596899"/>
              <a:ext cx="1895812" cy="2798609"/>
              <a:chOff x="1381680" y="1609808"/>
              <a:chExt cx="1895812" cy="2798609"/>
            </a:xfrm>
          </p:grpSpPr>
          <p:sp>
            <p:nvSpPr>
              <p:cNvPr id="13" name="Oval 12"/>
              <p:cNvSpPr/>
              <p:nvPr/>
            </p:nvSpPr>
            <p:spPr>
              <a:xfrm rot="20239361">
                <a:off x="2240638" y="2811817"/>
                <a:ext cx="486137" cy="719168"/>
              </a:xfrm>
              <a:prstGeom prst="ellipse">
                <a:avLst/>
              </a:prstGeom>
              <a:noFill/>
              <a:ln w="571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" name="Oval 13"/>
              <p:cNvSpPr/>
              <p:nvPr/>
            </p:nvSpPr>
            <p:spPr>
              <a:xfrm rot="20239361">
                <a:off x="2000635" y="2520204"/>
                <a:ext cx="861278" cy="1244217"/>
              </a:xfrm>
              <a:prstGeom prst="ellipse">
                <a:avLst/>
              </a:prstGeom>
              <a:noFill/>
              <a:ln w="571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" name="Oval 14"/>
              <p:cNvSpPr/>
              <p:nvPr/>
            </p:nvSpPr>
            <p:spPr>
              <a:xfrm rot="20239361">
                <a:off x="1743551" y="2239271"/>
                <a:ext cx="1269800" cy="1702339"/>
              </a:xfrm>
              <a:prstGeom prst="ellipse">
                <a:avLst/>
              </a:prstGeom>
              <a:noFill/>
              <a:ln w="571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Oval 16"/>
              <p:cNvSpPr/>
              <p:nvPr/>
            </p:nvSpPr>
            <p:spPr>
              <a:xfrm rot="20239361">
                <a:off x="1562969" y="2030125"/>
                <a:ext cx="1589006" cy="2117262"/>
              </a:xfrm>
              <a:prstGeom prst="ellipse">
                <a:avLst/>
              </a:prstGeom>
              <a:noFill/>
              <a:ln w="571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" name="Oval 17"/>
              <p:cNvSpPr/>
              <p:nvPr/>
            </p:nvSpPr>
            <p:spPr>
              <a:xfrm rot="20239361">
                <a:off x="1381680" y="1609808"/>
                <a:ext cx="1895812" cy="2798609"/>
              </a:xfrm>
              <a:prstGeom prst="ellipse">
                <a:avLst/>
              </a:prstGeom>
              <a:noFill/>
              <a:ln w="571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3" name="Group 18"/>
            <p:cNvGrpSpPr/>
            <p:nvPr/>
          </p:nvGrpSpPr>
          <p:grpSpPr>
            <a:xfrm rot="536989">
              <a:off x="1679598" y="2007102"/>
              <a:ext cx="1895812" cy="2798609"/>
              <a:chOff x="1381680" y="1609808"/>
              <a:chExt cx="1895812" cy="2798609"/>
            </a:xfrm>
          </p:grpSpPr>
          <p:sp>
            <p:nvSpPr>
              <p:cNvPr id="25" name="Oval 24"/>
              <p:cNvSpPr/>
              <p:nvPr/>
            </p:nvSpPr>
            <p:spPr>
              <a:xfrm rot="20239361">
                <a:off x="2240638" y="2811817"/>
                <a:ext cx="486137" cy="719168"/>
              </a:xfrm>
              <a:prstGeom prst="ellipse">
                <a:avLst/>
              </a:prstGeom>
              <a:noFill/>
              <a:ln w="571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" name="Oval 25"/>
              <p:cNvSpPr/>
              <p:nvPr/>
            </p:nvSpPr>
            <p:spPr>
              <a:xfrm rot="20239361">
                <a:off x="2000635" y="2520204"/>
                <a:ext cx="861278" cy="1244217"/>
              </a:xfrm>
              <a:prstGeom prst="ellipse">
                <a:avLst/>
              </a:prstGeom>
              <a:noFill/>
              <a:ln w="571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Oval 26"/>
              <p:cNvSpPr/>
              <p:nvPr/>
            </p:nvSpPr>
            <p:spPr>
              <a:xfrm rot="20239361">
                <a:off x="1743551" y="2239271"/>
                <a:ext cx="1269800" cy="1702339"/>
              </a:xfrm>
              <a:prstGeom prst="ellipse">
                <a:avLst/>
              </a:prstGeom>
              <a:noFill/>
              <a:ln w="571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" name="Oval 27"/>
              <p:cNvSpPr/>
              <p:nvPr/>
            </p:nvSpPr>
            <p:spPr>
              <a:xfrm rot="20239361">
                <a:off x="1562969" y="2030125"/>
                <a:ext cx="1589006" cy="2117262"/>
              </a:xfrm>
              <a:prstGeom prst="ellipse">
                <a:avLst/>
              </a:prstGeom>
              <a:noFill/>
              <a:ln w="571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" name="Oval 28"/>
              <p:cNvSpPr/>
              <p:nvPr/>
            </p:nvSpPr>
            <p:spPr>
              <a:xfrm rot="20239361">
                <a:off x="1381680" y="1609808"/>
                <a:ext cx="1895812" cy="2798609"/>
              </a:xfrm>
              <a:prstGeom prst="ellipse">
                <a:avLst/>
              </a:prstGeom>
              <a:noFill/>
              <a:ln w="571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30" name="Freeform 29"/>
            <p:cNvSpPr/>
            <p:nvPr/>
          </p:nvSpPr>
          <p:spPr>
            <a:xfrm>
              <a:off x="1236562" y="1780572"/>
              <a:ext cx="5436243" cy="4722471"/>
            </a:xfrm>
            <a:custGeom>
              <a:avLst/>
              <a:gdLst>
                <a:gd name="connsiteX0" fmla="*/ 1159397 w 5436243"/>
                <a:gd name="connsiteY0" fmla="*/ 48228 h 4722471"/>
                <a:gd name="connsiteX1" fmla="*/ 2015924 w 5436243"/>
                <a:gd name="connsiteY1" fmla="*/ 302871 h 4722471"/>
                <a:gd name="connsiteX2" fmla="*/ 2768279 w 5436243"/>
                <a:gd name="connsiteY2" fmla="*/ 1541362 h 4722471"/>
                <a:gd name="connsiteX3" fmla="*/ 3728977 w 5436243"/>
                <a:gd name="connsiteY3" fmla="*/ 1877028 h 4722471"/>
                <a:gd name="connsiteX4" fmla="*/ 4481332 w 5436243"/>
                <a:gd name="connsiteY4" fmla="*/ 2143246 h 4722471"/>
                <a:gd name="connsiteX5" fmla="*/ 5164238 w 5436243"/>
                <a:gd name="connsiteY5" fmla="*/ 2756704 h 4722471"/>
                <a:gd name="connsiteX6" fmla="*/ 5349433 w 5436243"/>
                <a:gd name="connsiteY6" fmla="*/ 4018344 h 4722471"/>
                <a:gd name="connsiteX7" fmla="*/ 4643377 w 5436243"/>
                <a:gd name="connsiteY7" fmla="*/ 4573929 h 4722471"/>
                <a:gd name="connsiteX8" fmla="*/ 3613230 w 5436243"/>
                <a:gd name="connsiteY8" fmla="*/ 4631803 h 4722471"/>
                <a:gd name="connsiteX9" fmla="*/ 2710405 w 5436243"/>
                <a:gd name="connsiteY9" fmla="*/ 4029919 h 4722471"/>
                <a:gd name="connsiteX10" fmla="*/ 2201119 w 5436243"/>
                <a:gd name="connsiteY10" fmla="*/ 3404886 h 4722471"/>
                <a:gd name="connsiteX11" fmla="*/ 1170972 w 5436243"/>
                <a:gd name="connsiteY11" fmla="*/ 3184967 h 4722471"/>
                <a:gd name="connsiteX12" fmla="*/ 441767 w 5436243"/>
                <a:gd name="connsiteY12" fmla="*/ 2710405 h 4722471"/>
                <a:gd name="connsiteX13" fmla="*/ 13504 w 5436243"/>
                <a:gd name="connsiteY13" fmla="*/ 1170972 h 4722471"/>
                <a:gd name="connsiteX14" fmla="*/ 360744 w 5436243"/>
                <a:gd name="connsiteY14" fmla="*/ 187124 h 4722471"/>
                <a:gd name="connsiteX15" fmla="*/ 1251995 w 5436243"/>
                <a:gd name="connsiteY15" fmla="*/ 48228 h 4722471"/>
                <a:gd name="connsiteX16" fmla="*/ 1251995 w 5436243"/>
                <a:gd name="connsiteY16" fmla="*/ 48228 h 472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36243" h="4722471">
                  <a:moveTo>
                    <a:pt x="1159397" y="48228"/>
                  </a:moveTo>
                  <a:cubicBezTo>
                    <a:pt x="1453587" y="51121"/>
                    <a:pt x="1747777" y="54015"/>
                    <a:pt x="2015924" y="302871"/>
                  </a:cubicBezTo>
                  <a:cubicBezTo>
                    <a:pt x="2284071" y="551727"/>
                    <a:pt x="2482770" y="1279003"/>
                    <a:pt x="2768279" y="1541362"/>
                  </a:cubicBezTo>
                  <a:cubicBezTo>
                    <a:pt x="3053788" y="1803721"/>
                    <a:pt x="3728977" y="1877028"/>
                    <a:pt x="3728977" y="1877028"/>
                  </a:cubicBezTo>
                  <a:cubicBezTo>
                    <a:pt x="4014486" y="1977342"/>
                    <a:pt x="4242122" y="1996633"/>
                    <a:pt x="4481332" y="2143246"/>
                  </a:cubicBezTo>
                  <a:cubicBezTo>
                    <a:pt x="4720542" y="2289859"/>
                    <a:pt x="5019555" y="2444188"/>
                    <a:pt x="5164238" y="2756704"/>
                  </a:cubicBezTo>
                  <a:cubicBezTo>
                    <a:pt x="5308921" y="3069220"/>
                    <a:pt x="5436243" y="3715473"/>
                    <a:pt x="5349433" y="4018344"/>
                  </a:cubicBezTo>
                  <a:cubicBezTo>
                    <a:pt x="5262623" y="4321215"/>
                    <a:pt x="4932744" y="4471686"/>
                    <a:pt x="4643377" y="4573929"/>
                  </a:cubicBezTo>
                  <a:cubicBezTo>
                    <a:pt x="4354010" y="4676172"/>
                    <a:pt x="3935392" y="4722471"/>
                    <a:pt x="3613230" y="4631803"/>
                  </a:cubicBezTo>
                  <a:cubicBezTo>
                    <a:pt x="3291068" y="4541135"/>
                    <a:pt x="2945757" y="4234405"/>
                    <a:pt x="2710405" y="4029919"/>
                  </a:cubicBezTo>
                  <a:cubicBezTo>
                    <a:pt x="2475053" y="3825433"/>
                    <a:pt x="2457691" y="3545711"/>
                    <a:pt x="2201119" y="3404886"/>
                  </a:cubicBezTo>
                  <a:cubicBezTo>
                    <a:pt x="1944547" y="3264061"/>
                    <a:pt x="1464197" y="3300714"/>
                    <a:pt x="1170972" y="3184967"/>
                  </a:cubicBezTo>
                  <a:cubicBezTo>
                    <a:pt x="877747" y="3069220"/>
                    <a:pt x="634678" y="3046071"/>
                    <a:pt x="441767" y="2710405"/>
                  </a:cubicBezTo>
                  <a:cubicBezTo>
                    <a:pt x="248856" y="2374739"/>
                    <a:pt x="27008" y="1591519"/>
                    <a:pt x="13504" y="1170972"/>
                  </a:cubicBezTo>
                  <a:cubicBezTo>
                    <a:pt x="0" y="750425"/>
                    <a:pt x="154329" y="374248"/>
                    <a:pt x="360744" y="187124"/>
                  </a:cubicBezTo>
                  <a:cubicBezTo>
                    <a:pt x="567159" y="0"/>
                    <a:pt x="1251995" y="48228"/>
                    <a:pt x="1251995" y="48228"/>
                  </a:cubicBezTo>
                  <a:lnTo>
                    <a:pt x="1251995" y="48228"/>
                  </a:lnTo>
                </a:path>
              </a:pathLst>
            </a:cu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22872" y="1261646"/>
              <a:ext cx="6272409" cy="5590573"/>
            </a:xfrm>
            <a:custGeom>
              <a:avLst/>
              <a:gdLst>
                <a:gd name="connsiteX0" fmla="*/ 1159397 w 5436243"/>
                <a:gd name="connsiteY0" fmla="*/ 48228 h 4722471"/>
                <a:gd name="connsiteX1" fmla="*/ 2015924 w 5436243"/>
                <a:gd name="connsiteY1" fmla="*/ 302871 h 4722471"/>
                <a:gd name="connsiteX2" fmla="*/ 2768279 w 5436243"/>
                <a:gd name="connsiteY2" fmla="*/ 1541362 h 4722471"/>
                <a:gd name="connsiteX3" fmla="*/ 3728977 w 5436243"/>
                <a:gd name="connsiteY3" fmla="*/ 1877028 h 4722471"/>
                <a:gd name="connsiteX4" fmla="*/ 4481332 w 5436243"/>
                <a:gd name="connsiteY4" fmla="*/ 2143246 h 4722471"/>
                <a:gd name="connsiteX5" fmla="*/ 5164238 w 5436243"/>
                <a:gd name="connsiteY5" fmla="*/ 2756704 h 4722471"/>
                <a:gd name="connsiteX6" fmla="*/ 5349433 w 5436243"/>
                <a:gd name="connsiteY6" fmla="*/ 4018344 h 4722471"/>
                <a:gd name="connsiteX7" fmla="*/ 4643377 w 5436243"/>
                <a:gd name="connsiteY7" fmla="*/ 4573929 h 4722471"/>
                <a:gd name="connsiteX8" fmla="*/ 3613230 w 5436243"/>
                <a:gd name="connsiteY8" fmla="*/ 4631803 h 4722471"/>
                <a:gd name="connsiteX9" fmla="*/ 2710405 w 5436243"/>
                <a:gd name="connsiteY9" fmla="*/ 4029919 h 4722471"/>
                <a:gd name="connsiteX10" fmla="*/ 2201119 w 5436243"/>
                <a:gd name="connsiteY10" fmla="*/ 3404886 h 4722471"/>
                <a:gd name="connsiteX11" fmla="*/ 1170972 w 5436243"/>
                <a:gd name="connsiteY11" fmla="*/ 3184967 h 4722471"/>
                <a:gd name="connsiteX12" fmla="*/ 441767 w 5436243"/>
                <a:gd name="connsiteY12" fmla="*/ 2710405 h 4722471"/>
                <a:gd name="connsiteX13" fmla="*/ 13504 w 5436243"/>
                <a:gd name="connsiteY13" fmla="*/ 1170972 h 4722471"/>
                <a:gd name="connsiteX14" fmla="*/ 360744 w 5436243"/>
                <a:gd name="connsiteY14" fmla="*/ 187124 h 4722471"/>
                <a:gd name="connsiteX15" fmla="*/ 1251995 w 5436243"/>
                <a:gd name="connsiteY15" fmla="*/ 48228 h 4722471"/>
                <a:gd name="connsiteX16" fmla="*/ 1251995 w 5436243"/>
                <a:gd name="connsiteY16" fmla="*/ 48228 h 472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36243" h="4722471">
                  <a:moveTo>
                    <a:pt x="1159397" y="48228"/>
                  </a:moveTo>
                  <a:cubicBezTo>
                    <a:pt x="1453587" y="51121"/>
                    <a:pt x="1747777" y="54015"/>
                    <a:pt x="2015924" y="302871"/>
                  </a:cubicBezTo>
                  <a:cubicBezTo>
                    <a:pt x="2284071" y="551727"/>
                    <a:pt x="2482770" y="1279003"/>
                    <a:pt x="2768279" y="1541362"/>
                  </a:cubicBezTo>
                  <a:cubicBezTo>
                    <a:pt x="3053788" y="1803721"/>
                    <a:pt x="3728977" y="1877028"/>
                    <a:pt x="3728977" y="1877028"/>
                  </a:cubicBezTo>
                  <a:cubicBezTo>
                    <a:pt x="4014486" y="1977342"/>
                    <a:pt x="4242122" y="1996633"/>
                    <a:pt x="4481332" y="2143246"/>
                  </a:cubicBezTo>
                  <a:cubicBezTo>
                    <a:pt x="4720542" y="2289859"/>
                    <a:pt x="5019555" y="2444188"/>
                    <a:pt x="5164238" y="2756704"/>
                  </a:cubicBezTo>
                  <a:cubicBezTo>
                    <a:pt x="5308921" y="3069220"/>
                    <a:pt x="5436243" y="3715473"/>
                    <a:pt x="5349433" y="4018344"/>
                  </a:cubicBezTo>
                  <a:cubicBezTo>
                    <a:pt x="5262623" y="4321215"/>
                    <a:pt x="4932744" y="4471686"/>
                    <a:pt x="4643377" y="4573929"/>
                  </a:cubicBezTo>
                  <a:cubicBezTo>
                    <a:pt x="4354010" y="4676172"/>
                    <a:pt x="3935392" y="4722471"/>
                    <a:pt x="3613230" y="4631803"/>
                  </a:cubicBezTo>
                  <a:cubicBezTo>
                    <a:pt x="3291068" y="4541135"/>
                    <a:pt x="2945757" y="4234405"/>
                    <a:pt x="2710405" y="4029919"/>
                  </a:cubicBezTo>
                  <a:cubicBezTo>
                    <a:pt x="2475053" y="3825433"/>
                    <a:pt x="2457691" y="3545711"/>
                    <a:pt x="2201119" y="3404886"/>
                  </a:cubicBezTo>
                  <a:cubicBezTo>
                    <a:pt x="1944547" y="3264061"/>
                    <a:pt x="1464197" y="3300714"/>
                    <a:pt x="1170972" y="3184967"/>
                  </a:cubicBezTo>
                  <a:cubicBezTo>
                    <a:pt x="877747" y="3069220"/>
                    <a:pt x="634678" y="3046071"/>
                    <a:pt x="441767" y="2710405"/>
                  </a:cubicBezTo>
                  <a:cubicBezTo>
                    <a:pt x="248856" y="2374739"/>
                    <a:pt x="27008" y="1591519"/>
                    <a:pt x="13504" y="1170972"/>
                  </a:cubicBezTo>
                  <a:cubicBezTo>
                    <a:pt x="0" y="750425"/>
                    <a:pt x="154329" y="374248"/>
                    <a:pt x="360744" y="187124"/>
                  </a:cubicBezTo>
                  <a:cubicBezTo>
                    <a:pt x="567159" y="0"/>
                    <a:pt x="1251995" y="48228"/>
                    <a:pt x="1251995" y="48228"/>
                  </a:cubicBezTo>
                  <a:lnTo>
                    <a:pt x="1251995" y="48228"/>
                  </a:lnTo>
                </a:path>
              </a:pathLst>
            </a:cu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Oval 31"/>
            <p:cNvSpPr/>
            <p:nvPr/>
          </p:nvSpPr>
          <p:spPr>
            <a:xfrm>
              <a:off x="4115865" y="4283486"/>
              <a:ext cx="280462" cy="254638"/>
            </a:xfrm>
            <a:prstGeom prst="ellipse">
              <a:avLst/>
            </a:prstGeom>
            <a:solidFill>
              <a:schemeClr val="tx1"/>
            </a:solidFill>
            <a:ln w="57150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4" name="Straight Arrow Connector 33"/>
            <p:cNvCxnSpPr>
              <a:stCxn id="32" idx="5"/>
            </p:cNvCxnSpPr>
            <p:nvPr/>
          </p:nvCxnSpPr>
          <p:spPr>
            <a:xfrm>
              <a:off x="4355254" y="4500833"/>
              <a:ext cx="853354" cy="48985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/>
            <p:cNvSpPr/>
            <p:nvPr/>
          </p:nvSpPr>
          <p:spPr>
            <a:xfrm>
              <a:off x="4829592" y="5799889"/>
              <a:ext cx="280462" cy="254638"/>
            </a:xfrm>
            <a:prstGeom prst="ellipse">
              <a:avLst/>
            </a:prstGeom>
            <a:solidFill>
              <a:schemeClr val="tx1"/>
            </a:solidFill>
            <a:ln w="57150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6" name="Straight Arrow Connector 35"/>
            <p:cNvCxnSpPr>
              <a:stCxn id="35" idx="7"/>
            </p:cNvCxnSpPr>
            <p:nvPr/>
          </p:nvCxnSpPr>
          <p:spPr>
            <a:xfrm flipV="1">
              <a:off x="5068981" y="5143083"/>
              <a:ext cx="292027" cy="694097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/>
            <p:cNvSpPr/>
            <p:nvPr/>
          </p:nvSpPr>
          <p:spPr>
            <a:xfrm>
              <a:off x="2615138" y="4217230"/>
              <a:ext cx="280462" cy="254638"/>
            </a:xfrm>
            <a:prstGeom prst="ellipse">
              <a:avLst/>
            </a:prstGeom>
            <a:solidFill>
              <a:schemeClr val="tx1"/>
            </a:solidFill>
            <a:ln w="57150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9" name="Straight Arrow Connector 38"/>
            <p:cNvCxnSpPr>
              <a:stCxn id="38" idx="0"/>
            </p:cNvCxnSpPr>
            <p:nvPr/>
          </p:nvCxnSpPr>
          <p:spPr>
            <a:xfrm flipV="1">
              <a:off x="2755369" y="3599728"/>
              <a:ext cx="91154" cy="617502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/>
            <p:cNvSpPr/>
            <p:nvPr/>
          </p:nvSpPr>
          <p:spPr>
            <a:xfrm>
              <a:off x="1844371" y="2719954"/>
              <a:ext cx="280462" cy="254638"/>
            </a:xfrm>
            <a:prstGeom prst="ellipse">
              <a:avLst/>
            </a:prstGeom>
            <a:solidFill>
              <a:schemeClr val="tx1"/>
            </a:solidFill>
            <a:ln w="57150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3" name="Straight Arrow Connector 42"/>
            <p:cNvCxnSpPr>
              <a:stCxn id="42" idx="5"/>
            </p:cNvCxnSpPr>
            <p:nvPr/>
          </p:nvCxnSpPr>
          <p:spPr>
            <a:xfrm>
              <a:off x="2083760" y="2937301"/>
              <a:ext cx="671609" cy="662427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6"/>
          <p:cNvSpPr txBox="1"/>
          <p:nvPr/>
        </p:nvSpPr>
        <p:spPr>
          <a:xfrm>
            <a:off x="5248228" y="2762279"/>
            <a:ext cx="391738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500" dirty="0" err="1" smtClean="0">
                <a:solidFill>
                  <a:srgbClr val="3076CF"/>
                </a:solidFill>
                <a:latin typeface="GFS Neohellenic Bold"/>
              </a:rPr>
              <a:t>Likelihood</a:t>
            </a:r>
            <a:r>
              <a:rPr lang="de-DE" sz="2500" dirty="0" smtClean="0">
                <a:solidFill>
                  <a:srgbClr val="3076CF"/>
                </a:solidFill>
                <a:latin typeface="GFS Neohellenic Bold"/>
              </a:rPr>
              <a:t> </a:t>
            </a:r>
            <a:r>
              <a:rPr lang="de-DE" sz="2500" dirty="0" err="1" smtClean="0">
                <a:solidFill>
                  <a:srgbClr val="3076CF"/>
                </a:solidFill>
                <a:latin typeface="GFS Neohellenic Bold"/>
              </a:rPr>
              <a:t>levelsets</a:t>
            </a:r>
            <a:endParaRPr lang="de-DE" sz="2500" dirty="0" smtClean="0">
              <a:solidFill>
                <a:srgbClr val="3076CF"/>
              </a:solidFill>
              <a:latin typeface="GFS Neohellenic Bold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5357717" y="3495109"/>
            <a:ext cx="184309" cy="205870"/>
          </a:xfrm>
          <a:prstGeom prst="ellipse">
            <a:avLst/>
          </a:prstGeom>
          <a:solidFill>
            <a:schemeClr val="tx1"/>
          </a:solidFill>
          <a:ln w="5715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TextBox 49"/>
          <p:cNvSpPr txBox="1"/>
          <p:nvPr/>
        </p:nvSpPr>
        <p:spPr>
          <a:xfrm>
            <a:off x="5616308" y="3321045"/>
            <a:ext cx="371928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500" dirty="0" smtClean="0">
                <a:solidFill>
                  <a:srgbClr val="3076CF"/>
                </a:solidFill>
                <a:latin typeface="GFS Neohellenic Bold"/>
              </a:rPr>
              <a:t>Samples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21846" y="1792275"/>
            <a:ext cx="3888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Localy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optimize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every</a:t>
            </a:r>
            <a:r>
              <a:rPr lang="de-DE" sz="3000" dirty="0" smtClean="0">
                <a:latin typeface="GFS Neohellenic Bold"/>
              </a:rPr>
              <a:t> sample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MCMC</a:t>
            </a:r>
          </a:p>
        </p:txBody>
      </p:sp>
      <p:sp>
        <p:nvSpPr>
          <p:cNvPr id="52" name="Rectangle 51"/>
          <p:cNvSpPr/>
          <p:nvPr/>
        </p:nvSpPr>
        <p:spPr>
          <a:xfrm>
            <a:off x="376370" y="1792275"/>
            <a:ext cx="3904290" cy="101566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TextBox 52"/>
          <p:cNvSpPr txBox="1"/>
          <p:nvPr/>
        </p:nvSpPr>
        <p:spPr>
          <a:xfrm>
            <a:off x="324091" y="3117033"/>
            <a:ext cx="2223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latin typeface="GFS Neohellenic Bold"/>
              </a:rPr>
              <a:t>Cho </a:t>
            </a:r>
            <a:r>
              <a:rPr lang="de-DE" sz="2000" dirty="0" err="1" smtClean="0">
                <a:latin typeface="GFS Neohellenic Bold"/>
              </a:rPr>
              <a:t>and</a:t>
            </a:r>
            <a:r>
              <a:rPr lang="de-DE" sz="2000" dirty="0" smtClean="0">
                <a:latin typeface="GFS Neohellenic Bold"/>
              </a:rPr>
              <a:t> Fleet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24091" y="1121001"/>
            <a:ext cx="26853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solidFill>
                  <a:srgbClr val="C00000"/>
                </a:solidFill>
                <a:latin typeface="GFS Neohellenic Bold"/>
              </a:rPr>
              <a:t>Hybrid MCMC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Efficient</a:t>
            </a:r>
            <a:r>
              <a:rPr lang="de-DE" dirty="0" smtClean="0"/>
              <a:t> </a:t>
            </a:r>
            <a:r>
              <a:rPr lang="de-DE" dirty="0" err="1" smtClean="0"/>
              <a:t>sampling</a:t>
            </a:r>
            <a:r>
              <a:rPr lang="de-DE" dirty="0" smtClean="0"/>
              <a:t> II</a:t>
            </a:r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335666" y="776612"/>
            <a:ext cx="54118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solidFill>
                  <a:srgbClr val="C00000"/>
                </a:solidFill>
                <a:latin typeface="GFS Neohellenic Bold"/>
              </a:rPr>
              <a:t>Covariance</a:t>
            </a:r>
            <a:r>
              <a:rPr lang="de-DE" sz="3000" dirty="0" smtClean="0">
                <a:solidFill>
                  <a:srgbClr val="C00000"/>
                </a:solidFill>
                <a:latin typeface="GFS Neohellenic Bold"/>
              </a:rPr>
              <a:t> </a:t>
            </a:r>
            <a:r>
              <a:rPr lang="de-DE" sz="3000" dirty="0" err="1" smtClean="0">
                <a:solidFill>
                  <a:srgbClr val="C00000"/>
                </a:solidFill>
                <a:latin typeface="GFS Neohellenic Bold"/>
              </a:rPr>
              <a:t>Scaled</a:t>
            </a:r>
            <a:r>
              <a:rPr lang="de-DE" sz="3000" dirty="0" smtClean="0">
                <a:solidFill>
                  <a:srgbClr val="C00000"/>
                </a:solidFill>
                <a:latin typeface="GFS Neohellenic Bold"/>
              </a:rPr>
              <a:t> Sampling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393541" y="1481211"/>
            <a:ext cx="5092860" cy="101566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9956" y="2870523"/>
            <a:ext cx="4595203" cy="3752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67161" y="1481211"/>
            <a:ext cx="51803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Scatter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particles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along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cost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function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valley</a:t>
            </a:r>
            <a:endParaRPr lang="de-DE" sz="3000" dirty="0" smtClean="0">
              <a:latin typeface="GFS Neohellenic Bol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666" y="3548644"/>
            <a:ext cx="390429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2000" dirty="0" smtClean="0">
              <a:latin typeface="GFS Neohellenic Bold"/>
            </a:endParaRPr>
          </a:p>
          <a:p>
            <a:pPr>
              <a:buSzPct val="200000"/>
              <a:buBlip>
                <a:blip r:embed="rId4"/>
              </a:buBlip>
            </a:pPr>
            <a:r>
              <a:rPr lang="de-DE" sz="2000" dirty="0" err="1" smtClean="0">
                <a:latin typeface="GFS Neohellenic Bold"/>
              </a:rPr>
              <a:t>Explore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high</a:t>
            </a:r>
            <a:r>
              <a:rPr lang="de-DE" sz="2000" dirty="0" smtClean="0">
                <a:latin typeface="GFS Neohellenic Bold"/>
              </a:rPr>
              <a:t> dimensional </a:t>
            </a:r>
            <a:r>
              <a:rPr lang="de-DE" sz="2000" dirty="0" err="1" smtClean="0">
                <a:latin typeface="GFS Neohellenic Bold"/>
              </a:rPr>
              <a:t>space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more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efficiently</a:t>
            </a:r>
            <a:endParaRPr lang="de-DE" sz="2000" dirty="0" smtClean="0">
              <a:latin typeface="GFS Neohellenic Bold"/>
            </a:endParaRPr>
          </a:p>
          <a:p>
            <a:pPr>
              <a:buSzPct val="200000"/>
              <a:buBlip>
                <a:blip r:embed="rId4"/>
              </a:buBlip>
            </a:pPr>
            <a:endParaRPr lang="de-DE" sz="2000" dirty="0" smtClean="0">
              <a:latin typeface="GFS Neohellenic Bold"/>
            </a:endParaRPr>
          </a:p>
          <a:p>
            <a:pPr>
              <a:buSzPct val="200000"/>
              <a:buBlip>
                <a:blip r:embed="rId4"/>
              </a:buBlip>
            </a:pPr>
            <a:r>
              <a:rPr lang="de-DE" sz="2000" dirty="0" err="1" smtClean="0">
                <a:latin typeface="GFS Neohellenic Bold"/>
              </a:rPr>
              <a:t>Dedicates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some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particles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to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explore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globaly</a:t>
            </a:r>
            <a:endParaRPr lang="de-DE" sz="2000" dirty="0" smtClean="0">
              <a:latin typeface="GFS Neohellenic Bold"/>
            </a:endParaRPr>
          </a:p>
          <a:p>
            <a:endParaRPr lang="de-DE" sz="2000" dirty="0" smtClean="0">
              <a:latin typeface="GFS Neohellenic Bol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666" y="2670623"/>
            <a:ext cx="3252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 smtClean="0">
                <a:latin typeface="GFS Neohellenic Bold"/>
              </a:rPr>
              <a:t>Sminchisescu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and</a:t>
            </a:r>
            <a:r>
              <a:rPr lang="de-DE" sz="2000" dirty="0" smtClean="0">
                <a:latin typeface="GFS Neohellenic Bold"/>
              </a:rPr>
              <a:t> </a:t>
            </a:r>
            <a:r>
              <a:rPr lang="de-DE" sz="2000" dirty="0" err="1" smtClean="0">
                <a:latin typeface="GFS Neohellenic Bold"/>
              </a:rPr>
              <a:t>Triggs</a:t>
            </a:r>
            <a:endParaRPr lang="de-DE" sz="2000" dirty="0" smtClean="0">
              <a:latin typeface="GFS Neohellenic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Discussion</a:t>
            </a:r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462987" y="751624"/>
            <a:ext cx="804440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Generative </a:t>
            </a:r>
            <a:r>
              <a:rPr lang="de-DE" sz="3000" dirty="0" err="1" smtClean="0">
                <a:latin typeface="GFS Neohellenic Bold"/>
              </a:rPr>
              <a:t>modeling</a:t>
            </a:r>
            <a:r>
              <a:rPr lang="de-DE" sz="3000" dirty="0" smtClean="0">
                <a:latin typeface="GFS Neohellenic Bold"/>
              </a:rPr>
              <a:t>: </a:t>
            </a:r>
          </a:p>
          <a:p>
            <a:endParaRPr lang="de-DE" sz="3000" dirty="0" err="1" smtClean="0">
              <a:latin typeface="GFS Neohellenic Bold"/>
            </a:endParaRPr>
          </a:p>
          <a:p>
            <a:pPr>
              <a:buFontTx/>
              <a:buChar char="-"/>
            </a:pPr>
            <a:r>
              <a:rPr lang="de-DE" sz="3000" dirty="0" smtClean="0">
                <a:latin typeface="GFS Neohellenic Bold"/>
              </a:rPr>
              <a:t> Need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model </a:t>
            </a:r>
            <a:r>
              <a:rPr lang="de-DE" sz="3000" dirty="0" err="1" smtClean="0">
                <a:latin typeface="GFS Neohellenic Bold"/>
              </a:rPr>
              <a:t>Kinematics</a:t>
            </a:r>
            <a:endParaRPr lang="de-DE" sz="3000" dirty="0" smtClean="0">
              <a:latin typeface="GFS Neohellenic Bold"/>
            </a:endParaRPr>
          </a:p>
          <a:p>
            <a:pPr>
              <a:buFontTx/>
              <a:buChar char="-"/>
            </a:pPr>
            <a:r>
              <a:rPr lang="de-DE" sz="3000" dirty="0" smtClean="0">
                <a:latin typeface="GFS Neohellenic Bold"/>
              </a:rPr>
              <a:t> Need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model Shape</a:t>
            </a:r>
          </a:p>
          <a:p>
            <a:pPr>
              <a:buFontTx/>
              <a:buChar char="-"/>
            </a:pPr>
            <a:r>
              <a:rPr lang="de-DE" sz="3000" dirty="0" smtClean="0">
                <a:latin typeface="GFS Neohellenic Bold"/>
              </a:rPr>
              <a:t> Need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model Observation </a:t>
            </a:r>
            <a:r>
              <a:rPr lang="de-DE" sz="3000" dirty="0" err="1" smtClean="0">
                <a:latin typeface="GFS Neohellenic Bold"/>
              </a:rPr>
              <a:t>Likelihood</a:t>
            </a:r>
            <a:endParaRPr lang="de-DE" sz="3000" dirty="0" smtClean="0">
              <a:latin typeface="GFS Neohellenic Bold"/>
            </a:endParaRPr>
          </a:p>
          <a:p>
            <a:pPr>
              <a:buFontTx/>
              <a:buChar char="-"/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Texture</a:t>
            </a:r>
            <a:endParaRPr lang="de-DE" sz="3000" dirty="0" smtClean="0">
              <a:latin typeface="GFS Neohellenic Bold"/>
            </a:endParaRPr>
          </a:p>
          <a:p>
            <a:pPr>
              <a:buFontTx/>
              <a:buChar char="-"/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Ilumination</a:t>
            </a:r>
            <a:endParaRPr lang="de-DE" sz="3000" dirty="0" smtClean="0">
              <a:latin typeface="GFS Neohellenic Bold"/>
            </a:endParaRPr>
          </a:p>
          <a:p>
            <a:pPr>
              <a:buFontTx/>
              <a:buChar char="-"/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ufff</a:t>
            </a:r>
            <a:r>
              <a:rPr lang="de-DE" sz="3000" dirty="0" smtClean="0">
                <a:latin typeface="GFS Neohellenic Bold"/>
              </a:rPr>
              <a:t> lots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work</a:t>
            </a:r>
            <a:r>
              <a:rPr lang="de-DE" sz="3000" dirty="0" smtClean="0">
                <a:latin typeface="GFS Neohellenic Bold"/>
              </a:rPr>
              <a:t> so …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1135" y="5159136"/>
            <a:ext cx="69553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IS THIS THE END OF GENERATIVE ?</a:t>
            </a:r>
            <a:endParaRPr lang="de-DE" sz="3000" dirty="0" err="1" smtClean="0">
              <a:latin typeface="GFS Neohellenic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99595" y="4952378"/>
            <a:ext cx="7106856" cy="111117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End </a:t>
            </a:r>
            <a:r>
              <a:rPr lang="de-DE" dirty="0" err="1" smtClean="0"/>
              <a:t>of</a:t>
            </a:r>
            <a:r>
              <a:rPr lang="de-DE" dirty="0" smtClean="0"/>
              <a:t> Generative ?</a:t>
            </a:r>
            <a:endParaRPr lang="de-DE" dirty="0"/>
          </a:p>
        </p:txBody>
      </p:sp>
      <p:sp>
        <p:nvSpPr>
          <p:cNvPr id="5" name="TextBox 4"/>
          <p:cNvSpPr txBox="1"/>
          <p:nvPr/>
        </p:nvSpPr>
        <p:spPr>
          <a:xfrm>
            <a:off x="532435" y="717630"/>
            <a:ext cx="852003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smtClean="0">
                <a:latin typeface="GFS Neohellenic Bold"/>
              </a:rPr>
              <a:t>Well, </a:t>
            </a:r>
            <a:r>
              <a:rPr lang="de-DE" sz="3000" dirty="0" err="1" smtClean="0">
                <a:latin typeface="GFS Neohellenic Bold"/>
              </a:rPr>
              <a:t>depends</a:t>
            </a:r>
            <a:r>
              <a:rPr lang="de-DE" sz="3000" dirty="0" smtClean="0">
                <a:latin typeface="GFS Neohellenic Bold"/>
              </a:rPr>
              <a:t> on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application</a:t>
            </a:r>
            <a:r>
              <a:rPr lang="de-DE" sz="3000" dirty="0" smtClean="0">
                <a:latin typeface="GFS Neohellenic Bold"/>
              </a:rPr>
              <a:t>…</a:t>
            </a:r>
          </a:p>
          <a:p>
            <a:endParaRPr lang="de-DE" sz="3000" dirty="0" smtClean="0">
              <a:latin typeface="GFS Neohellenic Bold"/>
            </a:endParaRPr>
          </a:p>
          <a:p>
            <a:pPr>
              <a:buBlip>
                <a:blip r:embed="rId3"/>
              </a:buBlip>
            </a:pPr>
            <a:r>
              <a:rPr lang="de-DE" sz="3000" dirty="0" smtClean="0">
                <a:latin typeface="GFS Neohellenic Bold"/>
              </a:rPr>
              <a:t>In </a:t>
            </a:r>
            <a:r>
              <a:rPr lang="de-DE" sz="3000" dirty="0" err="1" smtClean="0">
                <a:latin typeface="GFS Neohellenic Bold"/>
              </a:rPr>
              <a:t>totaly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uncontrolled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scenarios</a:t>
            </a:r>
            <a:r>
              <a:rPr lang="de-DE" sz="3000" dirty="0" smtClean="0">
                <a:latin typeface="GFS Neohellenic Bold"/>
              </a:rPr>
              <a:t> will </a:t>
            </a:r>
            <a:r>
              <a:rPr lang="de-DE" sz="3000" dirty="0" err="1" smtClean="0">
                <a:latin typeface="GFS Neohellenic Bold"/>
              </a:rPr>
              <a:t>never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work</a:t>
            </a:r>
            <a:r>
              <a:rPr lang="de-DE" sz="3000" dirty="0" smtClean="0">
                <a:latin typeface="GFS Neohellenic Bold"/>
              </a:rPr>
              <a:t>!</a:t>
            </a:r>
          </a:p>
          <a:p>
            <a:endParaRPr lang="de-DE" sz="3000" dirty="0" smtClean="0">
              <a:latin typeface="GFS Neohellenic Bold"/>
            </a:endParaRPr>
          </a:p>
          <a:p>
            <a:pPr>
              <a:buSzPct val="120000"/>
              <a:buBlip>
                <a:blip r:embed="rId4"/>
              </a:buBlip>
            </a:pPr>
            <a:r>
              <a:rPr lang="de-DE" sz="3000" dirty="0" smtClean="0">
                <a:latin typeface="GFS Neohellenic Bold"/>
              </a:rPr>
              <a:t>But </a:t>
            </a:r>
            <a:r>
              <a:rPr lang="de-DE" sz="3000" dirty="0" err="1" smtClean="0">
                <a:latin typeface="GFS Neohellenic Bold"/>
              </a:rPr>
              <a:t>the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accuracy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is</a:t>
            </a:r>
            <a:r>
              <a:rPr lang="de-DE" sz="3000" dirty="0" smtClean="0">
                <a:latin typeface="GFS Neohellenic Bold"/>
              </a:rPr>
              <a:t> still </a:t>
            </a:r>
            <a:r>
              <a:rPr lang="de-DE" sz="3000" dirty="0" err="1" smtClean="0">
                <a:latin typeface="GFS Neohellenic Bold"/>
              </a:rPr>
              <a:t>higher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and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they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generalize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complex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motions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better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than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discriminative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approaches</a:t>
            </a:r>
            <a:endParaRPr lang="de-DE" sz="3000" dirty="0" smtClean="0">
              <a:latin typeface="GFS Neohellenic Bold"/>
            </a:endParaRPr>
          </a:p>
          <a:p>
            <a:pPr>
              <a:buSzPct val="120000"/>
              <a:buBlip>
                <a:blip r:embed="rId4"/>
              </a:buBlip>
            </a:pPr>
            <a:endParaRPr lang="de-DE" sz="3000" dirty="0" smtClean="0">
              <a:latin typeface="GFS Neohellenic Bold"/>
            </a:endParaRPr>
          </a:p>
          <a:p>
            <a:pPr>
              <a:buSzPct val="120000"/>
              <a:buBlip>
                <a:blip r:embed="rId4"/>
              </a:buBlip>
            </a:pP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Useful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refinement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stage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coupled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with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discriminative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initialization</a:t>
            </a:r>
            <a:endParaRPr lang="de-DE" sz="3000" dirty="0" smtClean="0">
              <a:latin typeface="GFS Neohellenic Bold"/>
            </a:endParaRPr>
          </a:p>
          <a:p>
            <a:endParaRPr lang="de-DE" sz="3000" dirty="0" smtClean="0">
              <a:latin typeface="GFS Neohellenic Bold"/>
            </a:endParaRPr>
          </a:p>
          <a:p>
            <a:endParaRPr lang="de-DE" sz="3000" dirty="0" err="1" smtClean="0">
              <a:latin typeface="GFS Neohellenic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419101" y="850900"/>
            <a:ext cx="8594724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de-DE" sz="2400" dirty="0" err="1">
                <a:latin typeface="GFS Neohellenic Bold"/>
                <a:cs typeface="Arial" pitchFamily="34" charset="0"/>
              </a:rPr>
              <a:t>Motivated</a:t>
            </a:r>
            <a:r>
              <a:rPr lang="de-DE" sz="2400" dirty="0">
                <a:latin typeface="GFS Neohellenic Bold"/>
                <a:cs typeface="Arial" pitchFamily="34" charset="0"/>
              </a:rPr>
              <a:t> </a:t>
            </a:r>
            <a:r>
              <a:rPr lang="de-DE" sz="2400" dirty="0" err="1">
                <a:latin typeface="GFS Neohellenic Bold"/>
                <a:cs typeface="Arial" pitchFamily="34" charset="0"/>
              </a:rPr>
              <a:t>from</a:t>
            </a:r>
            <a:r>
              <a:rPr lang="de-DE" sz="2400" dirty="0">
                <a:latin typeface="GFS Neohellenic Bold"/>
                <a:cs typeface="Arial" pitchFamily="34" charset="0"/>
              </a:rPr>
              <a:t> </a:t>
            </a:r>
            <a:r>
              <a:rPr lang="de-DE" sz="2400" dirty="0" err="1">
                <a:latin typeface="GFS Neohellenic Bold"/>
                <a:cs typeface="Arial" pitchFamily="34" charset="0"/>
              </a:rPr>
              <a:t>robotics</a:t>
            </a:r>
            <a:r>
              <a:rPr lang="de-DE" sz="2400" dirty="0">
                <a:latin typeface="GFS Neohellenic Bold"/>
                <a:cs typeface="Arial" pitchFamily="34" charset="0"/>
              </a:rPr>
              <a:t>:</a:t>
            </a:r>
          </a:p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de-DE" sz="2400" dirty="0">
                <a:latin typeface="GFS Neohellenic Bold"/>
                <a:cs typeface="Arial" pitchFamily="34" charset="0"/>
              </a:rPr>
              <a:t>The human </a:t>
            </a:r>
            <a:r>
              <a:rPr lang="de-DE" sz="2400" dirty="0" err="1">
                <a:latin typeface="GFS Neohellenic Bold"/>
                <a:cs typeface="Arial" pitchFamily="34" charset="0"/>
              </a:rPr>
              <a:t>motion</a:t>
            </a:r>
            <a:r>
              <a:rPr lang="de-DE" sz="2400" dirty="0">
                <a:latin typeface="GFS Neohellenic Bold"/>
                <a:cs typeface="Arial" pitchFamily="34" charset="0"/>
              </a:rPr>
              <a:t> </a:t>
            </a:r>
            <a:r>
              <a:rPr lang="de-DE" sz="2400" dirty="0" err="1">
                <a:latin typeface="GFS Neohellenic Bold"/>
                <a:cs typeface="Arial" pitchFamily="34" charset="0"/>
              </a:rPr>
              <a:t>can</a:t>
            </a:r>
            <a:r>
              <a:rPr lang="de-DE" sz="2400" dirty="0">
                <a:latin typeface="GFS Neohellenic Bold"/>
                <a:cs typeface="Arial" pitchFamily="34" charset="0"/>
              </a:rPr>
              <a:t> </a:t>
            </a:r>
            <a:r>
              <a:rPr lang="de-DE" sz="2400" dirty="0" err="1">
                <a:latin typeface="GFS Neohellenic Bold"/>
                <a:cs typeface="Arial" pitchFamily="34" charset="0"/>
              </a:rPr>
              <a:t>be</a:t>
            </a:r>
            <a:r>
              <a:rPr lang="de-DE" sz="2400" dirty="0">
                <a:latin typeface="GFS Neohellenic Bold"/>
                <a:cs typeface="Arial" pitchFamily="34" charset="0"/>
              </a:rPr>
              <a:t> </a:t>
            </a:r>
            <a:r>
              <a:rPr lang="de-DE" sz="2400" dirty="0" err="1">
                <a:latin typeface="GFS Neohellenic Bold"/>
                <a:cs typeface="Arial" pitchFamily="34" charset="0"/>
              </a:rPr>
              <a:t>expressed</a:t>
            </a:r>
            <a:r>
              <a:rPr lang="de-DE" sz="2400" dirty="0">
                <a:latin typeface="GFS Neohellenic Bold"/>
                <a:cs typeface="Arial" pitchFamily="34" charset="0"/>
              </a:rPr>
              <a:t> via a „</a:t>
            </a:r>
            <a:r>
              <a:rPr lang="de-DE" sz="2400" b="1" dirty="0" err="1">
                <a:latin typeface="GFS Neohellenic Bold"/>
                <a:cs typeface="Arial" pitchFamily="34" charset="0"/>
              </a:rPr>
              <a:t>kinematic</a:t>
            </a:r>
            <a:r>
              <a:rPr lang="de-DE" sz="2400" b="1" dirty="0">
                <a:latin typeface="GFS Neohellenic Bold"/>
                <a:cs typeface="Arial" pitchFamily="34" charset="0"/>
              </a:rPr>
              <a:t> </a:t>
            </a:r>
            <a:r>
              <a:rPr lang="de-DE" sz="2400" b="1" dirty="0" err="1">
                <a:latin typeface="GFS Neohellenic Bold"/>
                <a:cs typeface="Arial" pitchFamily="34" charset="0"/>
              </a:rPr>
              <a:t>chain</a:t>
            </a:r>
            <a:r>
              <a:rPr lang="de-DE" sz="2400" dirty="0">
                <a:latin typeface="GFS Neohellenic Bold"/>
                <a:cs typeface="Arial" pitchFamily="34" charset="0"/>
              </a:rPr>
              <a:t>“, </a:t>
            </a:r>
            <a:r>
              <a:rPr lang="de-DE" sz="2400" dirty="0" smtClean="0">
                <a:latin typeface="GFS Neohellenic Bold"/>
                <a:cs typeface="Arial" pitchFamily="34" charset="0"/>
              </a:rPr>
              <a:t>a </a:t>
            </a:r>
            <a:r>
              <a:rPr lang="de-DE" sz="2400" dirty="0" err="1" smtClean="0">
                <a:latin typeface="GFS Neohellenic Bold"/>
                <a:cs typeface="Arial" pitchFamily="34" charset="0"/>
              </a:rPr>
              <a:t>series</a:t>
            </a:r>
            <a:r>
              <a:rPr lang="de-DE" sz="2400" dirty="0" smtClean="0">
                <a:latin typeface="GFS Neohellenic Bold"/>
                <a:cs typeface="Arial" pitchFamily="34" charset="0"/>
              </a:rPr>
              <a:t> </a:t>
            </a:r>
            <a:r>
              <a:rPr lang="de-DE" sz="2400" dirty="0" err="1">
                <a:latin typeface="GFS Neohellenic Bold"/>
                <a:cs typeface="Arial" pitchFamily="34" charset="0"/>
              </a:rPr>
              <a:t>of</a:t>
            </a:r>
            <a:r>
              <a:rPr lang="de-DE" sz="2400" dirty="0">
                <a:latin typeface="GFS Neohellenic Bold"/>
                <a:cs typeface="Arial" pitchFamily="34" charset="0"/>
              </a:rPr>
              <a:t> </a:t>
            </a:r>
            <a:r>
              <a:rPr lang="de-DE" sz="2400" dirty="0" err="1">
                <a:latin typeface="GFS Neohellenic Bold"/>
                <a:cs typeface="Arial" pitchFamily="34" charset="0"/>
              </a:rPr>
              <a:t>local</a:t>
            </a:r>
            <a:r>
              <a:rPr lang="de-DE" sz="2400" dirty="0">
                <a:latin typeface="GFS Neohellenic Bold"/>
                <a:cs typeface="Arial" pitchFamily="34" charset="0"/>
              </a:rPr>
              <a:t> rigid </a:t>
            </a:r>
            <a:r>
              <a:rPr lang="de-DE" sz="2400" dirty="0" err="1">
                <a:latin typeface="GFS Neohellenic Bold"/>
                <a:cs typeface="Arial" pitchFamily="34" charset="0"/>
              </a:rPr>
              <a:t>body</a:t>
            </a:r>
            <a:r>
              <a:rPr lang="de-DE" sz="2400" dirty="0">
                <a:latin typeface="GFS Neohellenic Bold"/>
                <a:cs typeface="Arial" pitchFamily="34" charset="0"/>
              </a:rPr>
              <a:t> </a:t>
            </a:r>
            <a:r>
              <a:rPr lang="de-DE" sz="2400" dirty="0" err="1">
                <a:latin typeface="GFS Neohellenic Bold"/>
                <a:cs typeface="Arial" pitchFamily="34" charset="0"/>
              </a:rPr>
              <a:t>motions</a:t>
            </a:r>
            <a:r>
              <a:rPr lang="de-DE" sz="2400" dirty="0">
                <a:latin typeface="GFS Neohellenic Bold"/>
                <a:cs typeface="Arial" pitchFamily="34" charset="0"/>
              </a:rPr>
              <a:t> (</a:t>
            </a:r>
            <a:r>
              <a:rPr lang="de-DE" sz="2400" dirty="0" err="1">
                <a:latin typeface="GFS Neohellenic Bold"/>
                <a:cs typeface="Arial" pitchFamily="34" charset="0"/>
              </a:rPr>
              <a:t>along</a:t>
            </a:r>
            <a:r>
              <a:rPr lang="de-DE" sz="2400" dirty="0">
                <a:latin typeface="GFS Neohellenic Bold"/>
                <a:cs typeface="Arial" pitchFamily="34" charset="0"/>
              </a:rPr>
              <a:t> </a:t>
            </a:r>
            <a:r>
              <a:rPr lang="de-DE" sz="2400" dirty="0" err="1">
                <a:latin typeface="GFS Neohellenic Bold"/>
                <a:cs typeface="Arial" pitchFamily="34" charset="0"/>
              </a:rPr>
              <a:t>the</a:t>
            </a:r>
            <a:r>
              <a:rPr lang="de-DE" sz="2400" dirty="0">
                <a:latin typeface="GFS Neohellenic Bold"/>
                <a:cs typeface="Arial" pitchFamily="34" charset="0"/>
              </a:rPr>
              <a:t> </a:t>
            </a:r>
            <a:r>
              <a:rPr lang="de-DE" sz="2400" dirty="0" err="1">
                <a:latin typeface="GFS Neohellenic Bold"/>
                <a:cs typeface="Arial" pitchFamily="34" charset="0"/>
              </a:rPr>
              <a:t>limbs</a:t>
            </a:r>
            <a:r>
              <a:rPr lang="de-DE" sz="2400" dirty="0">
                <a:latin typeface="GFS Neohellenic Bold"/>
                <a:cs typeface="Arial" pitchFamily="34" charset="0"/>
              </a:rPr>
              <a:t>).</a:t>
            </a:r>
            <a:endParaRPr lang="en-US" sz="2400" dirty="0">
              <a:latin typeface="GFS Neohellenic Bold"/>
              <a:cs typeface="Arial" pitchFamily="34" charset="0"/>
            </a:endParaRPr>
          </a:p>
        </p:txBody>
      </p:sp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1" y="2186781"/>
            <a:ext cx="8129588" cy="2062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0802" y="4357687"/>
            <a:ext cx="2211387" cy="1820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7112000" y="6178550"/>
            <a:ext cx="17907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de-DE" sz="1200" b="1"/>
              <a:t>Bregler et.al. CVPR-98</a:t>
            </a:r>
            <a:endParaRPr lang="en-US" sz="1200" b="1"/>
          </a:p>
        </p:txBody>
      </p:sp>
      <p:sp>
        <p:nvSpPr>
          <p:cNvPr id="14342" name="Title 3"/>
          <p:cNvSpPr>
            <a:spLocks/>
          </p:cNvSpPr>
          <p:nvPr/>
        </p:nvSpPr>
        <p:spPr bwMode="auto">
          <a:xfrm>
            <a:off x="822325" y="-107950"/>
            <a:ext cx="82296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4400">
                <a:solidFill>
                  <a:srgbClr val="DCE6F2"/>
                </a:solidFill>
                <a:latin typeface="GFS Neohellenic Bold"/>
                <a:ea typeface="GFS Neohellenic Bold"/>
                <a:cs typeface="GFS Neohellenic Bold"/>
              </a:rPr>
              <a:t>Kinematic Chains</a:t>
            </a:r>
          </a:p>
        </p:txBody>
      </p:sp>
      <p:sp>
        <p:nvSpPr>
          <p:cNvPr id="14343" name="Text Box 10"/>
          <p:cNvSpPr txBox="1">
            <a:spLocks noChangeArrowheads="1"/>
          </p:cNvSpPr>
          <p:nvPr/>
        </p:nvSpPr>
        <p:spPr bwMode="auto">
          <a:xfrm>
            <a:off x="457201" y="4465639"/>
            <a:ext cx="594360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/>
            <a:r>
              <a:rPr lang="de-DE" sz="2000" dirty="0">
                <a:latin typeface="GFS Neohellenic Bold"/>
              </a:rPr>
              <a:t>The model </a:t>
            </a:r>
            <a:r>
              <a:rPr lang="de-DE" sz="2000" dirty="0" err="1">
                <a:latin typeface="GFS Neohellenic Bold"/>
              </a:rPr>
              <a:t>parameters</a:t>
            </a:r>
            <a:r>
              <a:rPr lang="de-DE" sz="2000" dirty="0">
                <a:latin typeface="GFS Neohellenic Bold"/>
              </a:rPr>
              <a:t> </a:t>
            </a:r>
            <a:r>
              <a:rPr lang="de-DE" sz="2000" dirty="0" err="1">
                <a:latin typeface="GFS Neohellenic Bold"/>
              </a:rPr>
              <a:t>to</a:t>
            </a:r>
            <a:r>
              <a:rPr lang="de-DE" sz="2000" dirty="0">
                <a:latin typeface="GFS Neohellenic Bold"/>
              </a:rPr>
              <a:t> </a:t>
            </a:r>
            <a:r>
              <a:rPr lang="de-DE" sz="2000" dirty="0" err="1">
                <a:latin typeface="GFS Neohellenic Bold"/>
              </a:rPr>
              <a:t>optimize</a:t>
            </a:r>
            <a:r>
              <a:rPr lang="de-DE" sz="2000" dirty="0">
                <a:latin typeface="GFS Neohellenic Bold"/>
              </a:rPr>
              <a:t> </a:t>
            </a:r>
            <a:r>
              <a:rPr lang="de-DE" sz="2000" dirty="0" err="1">
                <a:latin typeface="GFS Neohellenic Bold"/>
              </a:rPr>
              <a:t>for</a:t>
            </a:r>
            <a:r>
              <a:rPr lang="de-DE" sz="2000" dirty="0">
                <a:latin typeface="GFS Neohellenic Bold"/>
              </a:rPr>
              <a:t> </a:t>
            </a:r>
            <a:r>
              <a:rPr lang="de-DE" sz="2000" dirty="0" err="1">
                <a:latin typeface="GFS Neohellenic Bold"/>
              </a:rPr>
              <a:t>are</a:t>
            </a:r>
            <a:r>
              <a:rPr lang="de-DE" sz="2000" dirty="0">
                <a:latin typeface="GFS Neohellenic Bold"/>
              </a:rPr>
              <a:t> rigid </a:t>
            </a:r>
            <a:r>
              <a:rPr lang="de-DE" sz="2000" dirty="0" err="1">
                <a:latin typeface="GFS Neohellenic Bold"/>
              </a:rPr>
              <a:t>body</a:t>
            </a:r>
            <a:r>
              <a:rPr lang="de-DE" sz="2000" dirty="0">
                <a:latin typeface="GFS Neohellenic Bold"/>
              </a:rPr>
              <a:t> </a:t>
            </a:r>
            <a:r>
              <a:rPr lang="de-DE" sz="2000" dirty="0" err="1">
                <a:latin typeface="GFS Neohellenic Bold"/>
              </a:rPr>
              <a:t>motions</a:t>
            </a:r>
            <a:r>
              <a:rPr lang="de-DE" sz="2000" dirty="0" smtClean="0">
                <a:latin typeface="GFS Neohellenic Bold"/>
              </a:rPr>
              <a:t>.</a:t>
            </a:r>
          </a:p>
          <a:p>
            <a:pPr defTabSz="914400"/>
            <a:endParaRPr lang="de-DE" sz="2000" dirty="0">
              <a:latin typeface="GFS Neohellenic Bol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5725" y="5599152"/>
            <a:ext cx="45751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 err="1" smtClean="0">
                <a:latin typeface="GFS Neohellenic Bold"/>
              </a:rPr>
              <a:t>How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to</a:t>
            </a:r>
            <a:r>
              <a:rPr lang="de-DE" sz="3000" dirty="0" smtClean="0">
                <a:latin typeface="GFS Neohellenic Bold"/>
              </a:rPr>
              <a:t> model RBM ?</a:t>
            </a:r>
            <a:endParaRPr lang="de-DE" sz="3000" dirty="0" err="1" smtClean="0">
              <a:latin typeface="GFS Neohellenic Bold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89025" y="5455902"/>
            <a:ext cx="4206875" cy="971886"/>
          </a:xfrm>
          <a:prstGeom prst="rect">
            <a:avLst/>
          </a:prstGeom>
          <a:noFill/>
          <a:ln w="57150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Parameterization</a:t>
            </a:r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370390" y="525227"/>
            <a:ext cx="8287473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de-DE" sz="3000" dirty="0" smtClean="0">
                <a:latin typeface="GFS Neohellenic Bold"/>
              </a:rPr>
              <a:t>Pose </a:t>
            </a:r>
            <a:r>
              <a:rPr lang="de-DE" sz="3000" dirty="0" err="1" smtClean="0">
                <a:latin typeface="GFS Neohellenic Bold"/>
              </a:rPr>
              <a:t>configurations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are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represented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with</a:t>
            </a:r>
            <a:r>
              <a:rPr lang="de-DE" sz="3000" dirty="0" smtClean="0">
                <a:latin typeface="GFS Neohellenic Bold"/>
              </a:rPr>
              <a:t> a </a:t>
            </a:r>
            <a:r>
              <a:rPr lang="de-DE" sz="3000" b="1" dirty="0" err="1" smtClean="0">
                <a:latin typeface="GFS Neohellenic Bold"/>
              </a:rPr>
              <a:t>minimum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number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parameters</a:t>
            </a:r>
            <a:endParaRPr lang="de-DE" sz="3000" b="1" dirty="0" smtClean="0">
              <a:latin typeface="GFS Neohellenic Bold"/>
            </a:endParaRPr>
          </a:p>
          <a:p>
            <a:pPr marL="514350" indent="-514350">
              <a:buAutoNum type="arabicParenR"/>
            </a:pPr>
            <a:endParaRPr lang="de-DE" sz="3000" dirty="0" smtClean="0">
              <a:latin typeface="GFS Neohellenic Bold"/>
            </a:endParaRPr>
          </a:p>
          <a:p>
            <a:pPr marL="514350" indent="-514350">
              <a:buAutoNum type="arabicParenR"/>
            </a:pPr>
            <a:r>
              <a:rPr lang="de-DE" sz="3000" b="1" dirty="0" err="1" smtClean="0">
                <a:latin typeface="GFS Neohellenic Bold"/>
              </a:rPr>
              <a:t>Singularities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can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be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avoided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during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optimization</a:t>
            </a:r>
            <a:endParaRPr lang="de-DE" sz="3000" dirty="0" smtClean="0">
              <a:latin typeface="GFS Neohellenic Bold"/>
            </a:endParaRPr>
          </a:p>
          <a:p>
            <a:pPr marL="514350" indent="-514350">
              <a:buAutoNum type="arabicParenR"/>
            </a:pPr>
            <a:endParaRPr lang="de-DE" sz="3000" dirty="0" smtClean="0">
              <a:latin typeface="GFS Neohellenic Bold"/>
            </a:endParaRPr>
          </a:p>
          <a:p>
            <a:pPr marL="514350" indent="-514350">
              <a:buAutoNum type="arabicParenR"/>
            </a:pPr>
            <a:r>
              <a:rPr lang="de-DE" sz="3000" dirty="0" smtClean="0">
                <a:latin typeface="GFS Neohellenic Bold"/>
              </a:rPr>
              <a:t>Easy </a:t>
            </a:r>
            <a:r>
              <a:rPr lang="de-DE" sz="3000" dirty="0" err="1" smtClean="0">
                <a:latin typeface="GFS Neohellenic Bold"/>
              </a:rPr>
              <a:t>computation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of</a:t>
            </a:r>
            <a:r>
              <a:rPr lang="de-DE" sz="3000" dirty="0" smtClean="0">
                <a:latin typeface="GFS Neohellenic Bold"/>
              </a:rPr>
              <a:t> derivatives </a:t>
            </a:r>
            <a:r>
              <a:rPr lang="de-DE" sz="3000" dirty="0" err="1" smtClean="0">
                <a:latin typeface="GFS Neohellenic Bold"/>
              </a:rPr>
              <a:t>segment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positions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and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orientations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w.r.t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parameters</a:t>
            </a:r>
            <a:endParaRPr lang="de-DE" sz="3000" dirty="0" smtClean="0">
              <a:latin typeface="GFS Neohellenic Bold"/>
            </a:endParaRPr>
          </a:p>
          <a:p>
            <a:pPr marL="514350" indent="-514350">
              <a:buAutoNum type="arabicParenR"/>
            </a:pPr>
            <a:endParaRPr lang="de-DE" sz="3000" dirty="0" smtClean="0">
              <a:latin typeface="GFS Neohellenic Bold"/>
            </a:endParaRPr>
          </a:p>
          <a:p>
            <a:pPr marL="514350" indent="-514350">
              <a:buAutoNum type="arabicParenR"/>
            </a:pPr>
            <a:r>
              <a:rPr lang="de-DE" sz="3000" dirty="0" smtClean="0">
                <a:latin typeface="GFS Neohellenic Bold"/>
              </a:rPr>
              <a:t>Human </a:t>
            </a:r>
            <a:r>
              <a:rPr lang="de-DE" sz="3000" b="1" dirty="0" err="1" smtClean="0">
                <a:latin typeface="GFS Neohellenic Bold"/>
              </a:rPr>
              <a:t>motion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b="1" dirty="0" err="1" smtClean="0">
                <a:latin typeface="GFS Neohellenic Bold"/>
              </a:rPr>
              <a:t>contrains</a:t>
            </a:r>
            <a:r>
              <a:rPr lang="de-DE" sz="3000" b="1" dirty="0" smtClean="0">
                <a:latin typeface="GFS Neohellenic Bold"/>
              </a:rPr>
              <a:t> </a:t>
            </a:r>
            <a:r>
              <a:rPr lang="de-DE" sz="3000" dirty="0" smtClean="0">
                <a:latin typeface="GFS Neohellenic Bold"/>
              </a:rPr>
              <a:t>such </a:t>
            </a:r>
            <a:r>
              <a:rPr lang="de-DE" sz="3000" dirty="0" err="1" smtClean="0">
                <a:latin typeface="GFS Neohellenic Bold"/>
              </a:rPr>
              <a:t>as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articulated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motion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are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naturally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described</a:t>
            </a:r>
            <a:endParaRPr lang="de-DE" sz="3000" dirty="0" smtClean="0">
              <a:latin typeface="GFS Neohellenic Bold"/>
            </a:endParaRPr>
          </a:p>
          <a:p>
            <a:pPr marL="514350" indent="-514350">
              <a:buAutoNum type="arabicParenR"/>
            </a:pPr>
            <a:endParaRPr lang="de-DE" sz="3000" dirty="0" smtClean="0">
              <a:latin typeface="GFS Neohellenic Bold"/>
            </a:endParaRPr>
          </a:p>
          <a:p>
            <a:pPr marL="514350" indent="-514350">
              <a:buAutoNum type="arabicParenR"/>
            </a:pPr>
            <a:r>
              <a:rPr lang="de-DE" sz="3000" dirty="0" smtClean="0">
                <a:latin typeface="GFS Neohellenic Bold"/>
              </a:rPr>
              <a:t>Simple </a:t>
            </a:r>
            <a:r>
              <a:rPr lang="de-DE" sz="3000" dirty="0" err="1" smtClean="0">
                <a:latin typeface="GFS Neohellenic Bold"/>
              </a:rPr>
              <a:t>rules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for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concatenating</a:t>
            </a:r>
            <a:r>
              <a:rPr lang="de-DE" sz="3000" dirty="0" smtClean="0">
                <a:latin typeface="GFS Neohellenic Bold"/>
              </a:rPr>
              <a:t> </a:t>
            </a:r>
            <a:r>
              <a:rPr lang="de-DE" sz="3000" dirty="0" err="1" smtClean="0">
                <a:latin typeface="GFS Neohellenic Bold"/>
              </a:rPr>
              <a:t>motions</a:t>
            </a:r>
            <a:endParaRPr lang="de-DE" sz="3000" dirty="0" smtClean="0">
              <a:latin typeface="GFS Neohellenic Bold"/>
            </a:endParaRPr>
          </a:p>
          <a:p>
            <a:pPr marL="514350" indent="-514350">
              <a:buAutoNum type="arabicParenR"/>
            </a:pPr>
            <a:endParaRPr lang="de-DE" sz="3000" dirty="0" smtClean="0">
              <a:latin typeface="GFS Neohellenic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PONS@7IGGIKMFUVWYY57I" val="363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\dot{q} (t)=\hat \omega q(t)$"/>
  <p:tag name="LOG" val="This is pdfTeX, Version 3.1415926-1.40.9 (MiKTeX 2.7) (preloaded format=latex 2009.3.26)  19 AUG 2009 10:20&#10;entering extended mode&#10;**Text*Box*125&#10;(&quot;Text Box 125.tex&quot;&#10;LaTeX2e &lt;2005/12/01&gt;&#10;Babel &lt;v3.8l&gt; and hyphenation patterns for english, dumylang, nohyphenation, ge&#10;rman, ngerman, german-x-2008-06-18, ngerman-x-2008-06-18, french, loaded.&#10;(&quot;C:\Program Files\MiKTeX 2.7\tex\latex\base\article.cls&quot;&#10;Document Class: article 2005/09/16 v1.4f Standard LaTeX document class&#10;(&quot;C:\Program Files\MiKTeX 2.7\tex\latex\base\size10.clo&quot;&#10;File: size10.clo 2005/09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&quot;C:\Program Files\MiKTeX 2.7\tex\latex\tools\xspace.sty&quot;&#10;Package: xspace 2006/05/08 v1.12 Space after command names (DPC,MH)&#10;) (&quot;C:\Program Files\MiKTeX 2.7\tex\latex\amsfonts\amssymb.sty&quot;&#10;Package: amssymb 2002/01/22 v2.2d&#10;(&quot;C:\Program Files\MiKTeX 2.7\tex\latex\amsfonts\amsfonts.sty&quot;&#10;Package: amsfonts 2001/10/25 v2.2f&#10;\@emptytoks=\toks14&#10;\symAMSa=\mathgroup4&#10;\symAMSb=\mathgroup5&#10;LaTeX Font Info:    Overwriting math alphabet `\mathfrak' in version `bold'&#10;(Font)                  U/euf/m/n --&gt; U/euf/b/n on input line 132.&#10;)) (&quot;C:\Program Files\MiKTeX 2.7\tex\latex\amsmath\amsmath.sty&quot;&#10;Package: amsmath 2000/07/18 v2.13 AMS math features&#10;\@mathmargin=\skip43&#10;For additional information on amsmath, use the `?' option.&#10;(&quot;C:\Program Files\MiKTeX 2.7\tex\latex\amsmath\amstext.sty&quot;&#10;Package: amstext 2000/06/29 v2.01&#10;(&quot;C:\Program Files\MiKTeX 2.7\tex\latex\amsmath\amsgen.sty&quot;&#10;File: amsgen.sty 1999/11/30 v2.0&#10;\@emptytoks=\toks15&#10;\ex@=\dimen103&#10;)) (&quot;C:\Program Files\MiKTeX 2.7\tex\latex\amsmath\amsbsy.sty&quot;&#10;Package: amsbsy 1999/11/29 v1.2d&#10;\pmbraise@=\dimen104&#10;) (&quot;C:\Program Files\MiKTeX 2.7\tex\latex\amsmath\amsopn.sty&quot;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&quot;C:\Program Files\MiKTeX 2.7\tex\latex\graphics\color.sty&quot;&#10;Package: color 2005/11/14 v1.0j Standard LaTeX Color (DPC)&#10;(&quot;C:\Program Files\MiKTeX 2.7\tex\latex\00miktex\color.cfg&quot;&#10;File: color.cfg 2007/01/18 v1.5 color configuration of teTeX/TeXLive&#10;)&#10;Package color Info: Driver file: dvips.def on input line 130.&#10;(&quot;C:\Program Files\MiKTeX 2.7\tex\latex\graphics\dvips.def&quot;&#10;File: dvips.def 1999/02/16 v3.0i Driver-dependant file (DPC,SPQR)&#10;) (&quot;C:\Program Files\MiKTeX 2.7\tex\latex\graphics\dvipsnam.def&quot;&#10;File: dvipsnam.def 1999/02/16 v3.0i Driver-dependant file (DPC,SPQR)&#10;)) (&quot;C:\Program Files\TeX4PPT\Styles\TeX4PPT.sty&quot;)&#10;No file Text*Box*125.aux.&#10;LaTeX Font Info:    Checking defaults for OML/cmm/m/it on input line 10.&#10;LaTeX Font Info:    ... okay on input line 10.&#10;LaTeX Font Info:    Checking defaults for T1/cmr/m/n on input line 10.&#10;LaTeX Font Info:    ... okay on input line 10.&#10;LaTeX Font Info:    Checking defaults for OT1/cmr/m/n on input line 10.&#10;LaTeX Font Info:    ... okay on input line 10.&#10;LaTeX Font Info:    Checking defaults for OMS/cmsy/m/n on input line 10.&#10;LaTeX Font Info:    ... okay on input line 10.&#10;LaTeX Font Info:    Checking defaults for OMX/cmex/m/n on input line 10.&#10;LaTeX Font Info:    ... okay on input line 10.&#10;LaTeX Font Info:    Checking defaults for U/cmr/m/n on input line 10.&#10;LaTeX Font Info:    ... okay on input line 10.&#10;LaTeX Font Info:    Try loading font information for U+msa on input line 11.&#10;(&quot;C:\Program Files\MiKTeX 2.7\tex\latex\amsfonts\umsa.fd&quot;&#10;File: umsa.fd 2002/01/19 v2.2g AMS font definitions&#10;)&#10;LaTeX Font Info:    Try loading font information for U+msb on input line 11.&#10;(&quot;C:\Program Files\MiKTeX 2.7\tex\latex\amsfonts\umsb.fd&quot;&#10;File: umsb.fd 2002/01/19 v2.2g AMS font definitions&#10;) [1&#10;&#10;] (&quot;Text Box 125.aux&quot;) ) &#10;Here is how much of TeX's memory you used:&#10; 1395 strings out of 95305&#10; 15897 string characters out of 1183059&#10; 59708 words of memory out of 1500000&#10; 4632 multiletter control sequences out of 110000&#10; 5339 words of font info for 22 fonts, out of 1200000 for 2000&#10; 14 hyphenation exceptions out of 8191&#10; 27i,5n,24p,222b,112s stack positions out of 5000i,500n,10000p,200000b,5000s&#10;&#10;Output written on &quot;Text Box 125.dvi&quot; (1 page, 388 bytes).&#10;"/>
  <p:tag name="CTOP" val="154.625"/>
  <p:tag name="CLEFT" val="197.375"/>
  <p:tag name="CWIDTH" val="104.375"/>
  <p:tag name="CHEIGHT" val="19.875"/>
  <p:tag name="MAG" val="20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\Theta  template TPT1  env TPENV1  fore 0  back 16777215  eqnno 1"/>
  <p:tag name="FILENAME" val="TP_tmp"/>
  <p:tag name="ORIGWIDTH" val="2"/>
  <p:tag name="PICTUREFILESIZE" val="96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That is a test  template TPT1  env TPENV1  fore 0  back 16777215  eqnno 2"/>
  <p:tag name="FILENAME" val="TP_tmp"/>
  <p:tag name="ORIGWIDTH" val="2"/>
  <p:tag name="PICTUREFILESIZE" val="192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\Theta  template TPT1  env TPENV1  fore 0  back 16777215  eqnno 1"/>
  <p:tag name="FILENAME" val="TP_tmp"/>
  <p:tag name="ORIGWIDTH" val="2"/>
  <p:tag name="PICTUREFILESIZE" val="96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That is a test  template TPT1  env TPENV1  fore 0  back 16777215  eqnno 2"/>
  <p:tag name="FILENAME" val="TP_tmp"/>
  <p:tag name="ORIGWIDTH" val="2"/>
  <p:tag name="PICTUREFILESIZE" val="192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X=\begin{pmatrix}a_1\\a_2\\a_3\\1 \end{pmatrix}&#10;\rightarrow X`=\begin{pmatrix}R &amp; t\\0 &amp; 1\end{pmatrix}X$"/>
  <p:tag name="LOG" val="This is pdfTeX, Version 3.141592-1.40.4 (MiKTeX 2.7 Beta 3) (preloaded format=latex 2007.10.9)  23 JUN 2009 10:57&#10;entering extended mode&#10;**Text*Box*369&#10;(&quot;Text Box 369.tex&quot;&#10;LaTeX2e &lt;2005/12/01&gt;&#10;Babel &lt;v3.8g&gt; and hyphenation patterns for english, dumylang, nohyphenation, ge&#10;rman, ngerman, french, loaded.&#10;(&quot;C:\Program Files\MiKTeX 2.7\tex\latex\base\article.cls&quot;&#10;Document Class: article 2005/09/16 v1.4f Standard LaTeX document class&#10;(&quot;C:\Program Files\MiKTeX 2.7\tex\latex\base\size10.clo&quot;&#10;File: size10.clo 2005/09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&quot;C:\Program Files\MiKTeX 2.7\tex\latex\tools\xspace.sty&quot;&#10;Package: xspace 2006/05/08 v1.12 Space after command names (DPC,MH)&#10;) (&quot;C:\Program Files\MiKTeX 2.7\tex\latex\amsfonts\amssymb.sty&quot;&#10;Package: amssymb 2002/01/22 v2.2d&#10;(&quot;C:\Program Files\MiKTeX 2.7\tex\latex\amsfonts\amsfonts.sty&quot;&#10;Package: amsfonts 2001/10/25 v2.2f&#10;\@emptytoks=\toks14&#10;\symAMSa=\mathgroup4&#10;\symAMSb=\mathgroup5&#10;LaTeX Font Info:    Overwriting math alphabet `\mathfrak' in version `bold'&#10;(Font)                  U/euf/m/n --&gt; U/euf/b/n on input line 132.&#10;)) (&quot;C:\Program Files\MiKTeX 2.7\tex\latex\amsmath\amsmath.sty&quot;&#10;Package: amsmath 2000/07/18 v2.13 AMS math features&#10;\@mathmargin=\skip43&#10;For additional information on amsmath, use the `?' option.&#10;(&quot;C:\Program Files\MiKTeX 2.7\tex\latex\amsmath\amstext.sty&quot;&#10;Package: amstext 2000/06/29 v2.01&#10;(&quot;C:\Program Files\MiKTeX 2.7\tex\latex\amsmath\amsgen.sty&quot;&#10;File: amsgen.sty 1999/11/30 v2.0&#10;\@emptytoks=\toks15&#10;\ex@=\dimen103&#10;)) (&quot;C:\Program Files\MiKTeX 2.7\tex\latex\amsmath\amsbsy.sty&quot;&#10;Package: amsbsy 1999/11/29 v1.2d&#10;\pmbraise@=\dimen104&#10;) (&quot;C:\Program Files\MiKTeX 2.7\tex\latex\amsmath\amsopn.sty&quot;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&quot;C:\Program Files\MiKTeX 2.7\tex\latex\graphics\color.sty&quot;&#10;Package: color 2005/11/14 v1.0j Standard LaTeX Color (DPC)&#10;(&quot;C:\Program Files\MiKTeX 2.7\tex\latex\00miktex\color.cfg&quot;&#10;File: color.cfg 2007/01/18 v1.5 color configuration of teTeX/TeXLive&#10;)&#10;Package color Info: Driver file: dvips.def on input line 130.&#10;(&quot;C:\Program Files\MiKTeX 2.7\tex\latex\graphics\dvips.def&quot;&#10;File: dvips.def 1999/02/16 v3.0i Driver-dependant file (DPC,SPQR)&#10;) (&quot;C:\Program Files\MiKTeX 2.7\tex\latex\graphics\dvipsnam.def&quot;&#10;File: dvipsnam.def 1999/02/16 v3.0i Driver-dependant file (DPC,SPQR)&#10;)) (&quot;C:\Program Files\TeX4PPT\Styles\TeX4PPT.sty&quot;)&#10;No file Text*Box*369.aux.&#10;LaTeX Font Info:    Checking defaults for OML/cmm/m/it on input line 8.&#10;LaTeX Font Info:    ... okay on input line 8.&#10;LaTeX Font Info:    Checking defaults for T1/cmr/m/n on input line 8.&#10;LaTeX Font Info:    ... okay on input line 8.&#10;LaTeX Font Info:    Checking defaults for OT1/cmr/m/n on input line 8.&#10;LaTeX Font Info:    ... okay on input line 8.&#10;LaTeX Font Info:    Checking defaults for OMS/cmsy/m/n on input line 8.&#10;LaTeX Font Info:    ... okay on input line 8.&#10;LaTeX Font Info:    Checking defaults for OMX/cmex/m/n on input line 8.&#10;LaTeX Font Info:    ... okay on input line 8.&#10;LaTeX Font Info:    Checking defaults for U/cmr/m/n on input line 8.&#10;LaTeX Font Info:    ... okay on input line 8.&#10;LaTeX Font Info:    Try loading font information for U+msa on input line 9.&#10;(&quot;C:\Program Files\MiKTeX 2.7\tex\latex\amsfonts\umsa.fd&quot;&#10;File: umsa.fd 2002/01/19 v2.2g AMS font definitions&#10;)&#10;LaTeX Font Info:    Try loading font information for U+msb on input line 9.&#10;(&quot;C:\Program Files\MiKTeX 2.7\tex\latex\amsfonts\umsb.fd&quot;&#10;File: umsb.fd 2002/01/19 v2.2g AMS font definitions&#10;) [1&#10;&#10;] (&quot;Text Box 369.aux&quot;) ) &#10;Here is how much of TeX's memory you used:&#10; 1393 strings out of 95352&#10; 15878 string characters out of 1184462&#10; 60607 words of memory out of 1500000&#10; 4613 multiletter control sequences out of 110000&#10; 5339 words of font info for 22 fonts, out of 1200000 for 2000&#10; 14 hyphenation exceptions out of 8191&#10; 27i,8n,24p,222b,112s stack positions out of 5000i,500n,10000p,200000b,5000s&#10;&#10;Output written on &quot;Text Box 369.dvi&quot; (1 page, 732 bytes).&#10;"/>
  <p:tag name="CTOP" val="149.625"/>
  <p:tag name="CLEFT" val="197.375"/>
  <p:tag name="CWIDTH" val="274.5"/>
  <p:tag name="CHEIGHT" val="95.625"/>
  <p:tag name="MAG" val="20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RR^T=I, \det(R)=1$"/>
  <p:tag name="LOG" val="This is pdfTeX, Version 3.1415926-1.40.9 (MiKTeX 2.7) (preloaded format=latex 2009.3.26)  10 AUG 2009 10:09&#10;entering extended mode&#10;**Text*Box*106&#10;(&quot;Text Box 106.tex&quot;&#10;LaTeX2e &lt;2005/12/01&gt;&#10;Babel &lt;v3.8l&gt; and hyphenation patterns for english, dumylang, nohyphenation, ge&#10;rman, ngerman, german-x-2008-06-18, ngerman-x-2008-06-18, french, loaded.&#10;(&quot;C:\Program Files\MiKTeX 2.7\tex\latex\base\article.cls&quot;&#10;Document Class: article 2005/09/16 v1.4f Standard LaTeX document class&#10;(&quot;C:\Program Files\MiKTeX 2.7\tex\latex\base\size10.clo&quot;&#10;File: size10.clo 2005/09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&quot;C:\Program Files\MiKTeX 2.7\tex\latex\tools\xspace.sty&quot;&#10;Package: xspace 2006/05/08 v1.12 Space after command names (DPC,MH)&#10;) (&quot;C:\Program Files\MiKTeX 2.7\tex\latex\amsfonts\amssymb.sty&quot;&#10;Package: amssymb 2002/01/22 v2.2d&#10;(&quot;C:\Program Files\MiKTeX 2.7\tex\latex\amsfonts\amsfonts.sty&quot;&#10;Package: amsfonts 2001/10/25 v2.2f&#10;\@emptytoks=\toks14&#10;\symAMSa=\mathgroup4&#10;\symAMSb=\mathgroup5&#10;LaTeX Font Info:    Overwriting math alphabet `\mathfrak' in version `bold'&#10;(Font)                  U/euf/m/n --&gt; U/euf/b/n on input line 132.&#10;)) (&quot;C:\Program Files\MiKTeX 2.7\tex\latex\amsmath\amsmath.sty&quot;&#10;Package: amsmath 2000/07/18 v2.13 AMS math features&#10;\@mathmargin=\skip43&#10;For additional information on amsmath, use the `?' option.&#10;(&quot;C:\Program Files\MiKTeX 2.7\tex\latex\amsmath\amstext.sty&quot;&#10;Package: amstext 2000/06/29 v2.01&#10;(&quot;C:\Program Files\MiKTeX 2.7\tex\latex\amsmath\amsgen.sty&quot;&#10;File: amsgen.sty 1999/11/30 v2.0&#10;\@emptytoks=\toks15&#10;\ex@=\dimen103&#10;)) (&quot;C:\Program Files\MiKTeX 2.7\tex\latex\amsmath\amsbsy.sty&quot;&#10;Package: amsbsy 1999/11/29 v1.2d&#10;\pmbraise@=\dimen104&#10;) (&quot;C:\Program Files\MiKTeX 2.7\tex\latex\amsmath\amsopn.sty&quot;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&quot;C:\Program Files\MiKTeX 2.7\tex\latex\graphics\color.sty&quot;&#10;Package: color 2005/11/14 v1.0j Standard LaTeX Color (DPC)&#10;(&quot;C:\Program Files\MiKTeX 2.7\tex\latex\00miktex\color.cfg&quot;&#10;File: color.cfg 2007/01/18 v1.5 color configuration of teTeX/TeXLive&#10;)&#10;Package color Info: Driver file: dvips.def on input line 130.&#10;(&quot;C:\Program Files\MiKTeX 2.7\tex\latex\graphics\dvips.def&quot;&#10;File: dvips.def 1999/02/16 v3.0i Driver-dependant file (DPC,SPQR)&#10;) (&quot;C:\Program Files\MiKTeX 2.7\tex\latex\graphics\dvipsnam.def&quot;&#10;File: dvipsnam.def 1999/02/16 v3.0i Driver-dependant file (DPC,SPQR)&#10;)) (&quot;C:\Program Files\TeX4PPT\Styles\TeX4PPT.sty&quot;)&#10;No file Text*Box*106.aux.&#10;LaTeX Font Info:    Checking defaults for OML/cmm/m/it on input line 10.&#10;LaTeX Font Info:    ... okay on input line 10.&#10;LaTeX Font Info:    Checking defaults for T1/cmr/m/n on input line 10.&#10;LaTeX Font Info:    ... okay on input line 10.&#10;LaTeX Font Info:    Checking defaults for OT1/cmr/m/n on input line 10.&#10;LaTeX Font Info:    ... okay on input line 10.&#10;LaTeX Font Info:    Checking defaults for OMS/cmsy/m/n on input line 10.&#10;LaTeX Font Info:    ... okay on input line 10.&#10;LaTeX Font Info:    Checking defaults for OMX/cmex/m/n on input line 10.&#10;LaTeX Font Info:    ... okay on input line 10.&#10;LaTeX Font Info:    Checking defaults for U/cmr/m/n on input line 10.&#10;LaTeX Font Info:    ... okay on input line 10.&#10;LaTeX Font Info:    Try loading font information for U+msa on input line 11.&#10;(&quot;C:\Program Files\MiKTeX 2.7\tex\latex\amsfonts\umsa.fd&quot;&#10;File: umsa.fd 2002/01/19 v2.2g AMS font definitions&#10;)&#10;LaTeX Font Info:    Try loading font information for U+msb on input line 11.&#10;(&quot;C:\Program Files\MiKTeX 2.7\tex\latex\amsfonts\umsb.fd&quot;&#10;File: umsb.fd 2002/01/19 v2.2g AMS font definitions&#10;) [1&#10;&#10;] (&quot;Text Box 106.aux&quot;) ) &#10;Here is how much of TeX's memory you used:&#10; 1395 strings out of 95305&#10; 15897 string characters out of 1183059&#10; 59708 words of memory out of 1500000&#10; 4632 multiletter control sequences out of 110000&#10; 5339 words of font info for 22 fonts, out of 1200000 for 2000&#10; 14 hyphenation exceptions out of 8191&#10; 27i,5n,24p,222b,112s stack positions out of 5000i,500n,10000p,200000b,5000s&#10;&#10;Output written on &quot;Text Box 106.dvi&quot; (1 page, 432 bytes).&#10;"/>
  <p:tag name="CTOP" val="152.75"/>
  <p:tag name="CLEFT" val="197.375"/>
  <p:tag name="CWIDTH" val="183.875"/>
  <p:tag name="CHEIGHT" val="21.75"/>
  <p:tag name="MAG" val="20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X=\begin{pmatrix}a_1\\a_2\\a_3 \end{pmatrix}&#10;\rightarrow X`=RX+t, R \in  \mathcal{R}^{3 \times 3},t \in \mathcal{R}^3$"/>
  <p:tag name="LOG" val="This is pdfTeX, Version 3.1415926-1.40.9 (MiKTeX 2.7) (preloaded format=latex 2009.3.26)  18 AUG 2009 09:32&#10;entering extended mode&#10;**Text*Box*123&#10;(&quot;Text Box 123.tex&quot;&#10;LaTeX2e &lt;2005/12/01&gt;&#10;Babel &lt;v3.8l&gt; and hyphenation patterns for english, dumylang, nohyphenation, ge&#10;rman, ngerman, german-x-2008-06-18, ngerman-x-2008-06-18, french, loaded.&#10;(&quot;C:\Program Files\MiKTeX 2.7\tex\latex\base\article.cls&quot;&#10;Document Class: article 2005/09/16 v1.4f Standard LaTeX document class&#10;(&quot;C:\Program Files\MiKTeX 2.7\tex\latex\base\size10.clo&quot;&#10;File: size10.clo 2005/09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&quot;C:\Program Files\MiKTeX 2.7\tex\latex\tools\xspace.sty&quot;&#10;Package: xspace 2006/05/08 v1.12 Space after command names (DPC,MH)&#10;) (&quot;C:\Program Files\MiKTeX 2.7\tex\latex\amsfonts\amssymb.sty&quot;&#10;Package: amssymb 2002/01/22 v2.2d&#10;(&quot;C:\Program Files\MiKTeX 2.7\tex\latex\amsfonts\amsfonts.sty&quot;&#10;Package: amsfonts 2001/10/25 v2.2f&#10;\@emptytoks=\toks14&#10;\symAMSa=\mathgroup4&#10;\symAMSb=\mathgroup5&#10;LaTeX Font Info:    Overwriting math alphabet `\mathfrak' in version `bold'&#10;(Font)                  U/euf/m/n --&gt; U/euf/b/n on input line 132.&#10;)) (&quot;C:\Program Files\MiKTeX 2.7\tex\latex\amsmath\amsmath.sty&quot;&#10;Package: amsmath 2000/07/18 v2.13 AMS math features&#10;\@mathmargin=\skip43&#10;For additional information on amsmath, use the `?' option.&#10;(&quot;C:\Program Files\MiKTeX 2.7\tex\latex\amsmath\amstext.sty&quot;&#10;Package: amstext 2000/06/29 v2.01&#10;(&quot;C:\Program Files\MiKTeX 2.7\tex\latex\amsmath\amsgen.sty&quot;&#10;File: amsgen.sty 1999/11/30 v2.0&#10;\@emptytoks=\toks15&#10;\ex@=\dimen103&#10;)) (&quot;C:\Program Files\MiKTeX 2.7\tex\latex\amsmath\amsbsy.sty&quot;&#10;Package: amsbsy 1999/11/29 v1.2d&#10;\pmbraise@=\dimen104&#10;) (&quot;C:\Program Files\MiKTeX 2.7\tex\latex\amsmath\amsopn.sty&quot;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&quot;C:\Program Files\MiKTeX 2.7\tex\latex\graphics\color.sty&quot;&#10;Package: color 2005/11/14 v1.0j Standard LaTeX Color (DPC)&#10;(&quot;C:\Program Files\MiKTeX 2.7\tex\latex\00miktex\color.cfg&quot;&#10;File: color.cfg 2007/01/18 v1.5 color configuration of teTeX/TeXLive&#10;)&#10;Package color Info: Driver file: dvips.def on input line 130.&#10;(&quot;C:\Program Files\MiKTeX 2.7\tex\latex\graphics\dvips.def&quot;&#10;File: dvips.def 1999/02/16 v3.0i Driver-dependant file (DPC,SPQR)&#10;) (&quot;C:\Program Files\MiKTeX 2.7\tex\latex\graphics\dvipsnam.def&quot;&#10;File: dvipsnam.def 1999/02/16 v3.0i Driver-dependant file (DPC,SPQR)&#10;)) (&quot;C:\Program Files\TeX4PPT\Styles\TeX4PPT.sty&quot;)&#10;No file Text*Box*123.aux.&#10;LaTeX Font Info:    Checking defaults for OML/cmm/m/it on input line 10.&#10;LaTeX Font Info:    ... okay on input line 10.&#10;LaTeX Font Info:    Checking defaults for T1/cmr/m/n on input line 10.&#10;LaTeX Font Info:    ... okay on input line 10.&#10;LaTeX Font Info:    Checking defaults for OT1/cmr/m/n on input line 10.&#10;LaTeX Font Info:    ... okay on input line 10.&#10;LaTeX Font Info:    Checking defaults for OMS/cmsy/m/n on input line 10.&#10;LaTeX Font Info:    ... okay on input line 10.&#10;LaTeX Font Info:    Checking defaults for OMX/cmex/m/n on input line 10.&#10;LaTeX Font Info:    ... okay on input line 10.&#10;LaTeX Font Info:    Checking defaults for U/cmr/m/n on input line 10.&#10;LaTeX Font Info:    ... okay on input line 10.&#10;LaTeX Font Info:    Try loading font information for U+msa on input line 11.&#10;(&quot;C:\Program Files\MiKTeX 2.7\tex\latex\amsfonts\umsa.fd&quot;&#10;File: umsa.fd 2002/01/19 v2.2g AMS font definitions&#10;)&#10;LaTeX Font Info:    Try loading font information for U+msb on input line 11.&#10;(&quot;C:\Program Files\MiKTeX 2.7\tex\latex\amsfonts\umsb.fd&quot;&#10;File: umsb.fd 2002/01/19 v2.2g AMS font definitions&#10;) [1&#10;&#10;] (&quot;Text Box 123.aux&quot;) ) &#10;Here is how much of TeX's memory you used:&#10; 1395 strings out of 95305&#10; 15897 string characters out of 1183059&#10; 60708 words of memory out of 1500000&#10; 4632 multiletter control sequences out of 110000&#10; 5339 words of font info for 22 fonts, out of 1200000 for 2000&#10; 14 hyphenation exceptions out of 8191&#10; 27i,8n,24p,222b,112s stack positions out of 5000i,500n,10000p,200000b,5000s&#10;&#10;Output written on &quot;Text Box 123.dvi&quot; (1 page, 712 bytes).&#10;"/>
  <p:tag name="CTOP" val="149.625"/>
  <p:tag name="CLEFT" val="197.375"/>
  <p:tag name="CWIDTH" val="405.125"/>
  <p:tag name="CHEIGHT" val="71.75"/>
  <p:tag name="MAG" val="20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small$ =\theta \begin{pmatrix}-sin(\phi)&amp;-cos(\phi)\\cos(\phi) &amp; -sin(\phi)\end{pmatrix}|_0=&#10;\theta \begin{pmatrix}0&amp;-1\\1&amp;0 \end{pmatrix}=\theta \hat{\omega}$ "/>
  <p:tag name="LOG" val="This is pdfTeX, Version 3.141592-1.40.4 (MiKTeX 2.7 Beta 3) (preloaded format=latex 2007.10.9)  30 JUN 2009 10:57&#10;entering extended mode&#10;**Text*Box*1716&#10;(&quot;Text Box 1716.tex&quot;&#10;LaTeX2e &lt;2005/12/01&gt;&#10;Babel &lt;v3.8g&gt; and hyphenation patterns for english, dumylang, nohyphenation, ge&#10;rman, ngerman, french, loaded.&#10;(&quot;C:\Program Files\MiKTeX 2.7\tex\latex\base\article.cls&quot;&#10;Document Class: article 2005/09/16 v1.4f Standard LaTeX document class&#10;(&quot;C:\Program Files\MiKTeX 2.7\tex\latex\base\size10.clo&quot;&#10;File: size10.clo 2005/09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&quot;C:\Program Files\MiKTeX 2.7\tex\latex\tools\xspace.sty&quot;&#10;Package: xspace 2006/05/08 v1.12 Space after command names (DPC,MH)&#10;) (&quot;C:\Program Files\MiKTeX 2.7\tex\latex\amsfonts\amssymb.sty&quot;&#10;Package: amssymb 2002/01/22 v2.2d&#10;(&quot;C:\Program Files\MiKTeX 2.7\tex\latex\amsfonts\amsfonts.sty&quot;&#10;Package: amsfonts 2001/10/25 v2.2f&#10;\@emptytoks=\toks14&#10;\symAMSa=\mathgroup4&#10;\symAMSb=\mathgroup5&#10;LaTeX Font Info:    Overwriting math alphabet `\mathfrak' in version `bold'&#10;(Font)                  U/euf/m/n --&gt; U/euf/b/n on input line 132.&#10;)) (&quot;C:\Program Files\MiKTeX 2.7\tex\latex\amsmath\amsmath.sty&quot;&#10;Package: amsmath 2000/07/18 v2.13 AMS math features&#10;\@mathmargin=\skip43&#10;For additional information on amsmath, use the `?' option.&#10;(&quot;C:\Program Files\MiKTeX 2.7\tex\latex\amsmath\amstext.sty&quot;&#10;Package: amstext 2000/06/29 v2.01&#10;(&quot;C:\Program Files\MiKTeX 2.7\tex\latex\amsmath\amsgen.sty&quot;&#10;File: amsgen.sty 1999/11/30 v2.0&#10;\@emptytoks=\toks15&#10;\ex@=\dimen103&#10;)) (&quot;C:\Program Files\MiKTeX 2.7\tex\latex\amsmath\amsbsy.sty&quot;&#10;Package: amsbsy 1999/11/29 v1.2d&#10;\pmbraise@=\dimen104&#10;) (&quot;C:\Program Files\MiKTeX 2.7\tex\latex\amsmath\amsopn.sty&quot;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&quot;C:\Program Files\MiKTeX 2.7\tex\latex\graphics\color.sty&quot;&#10;Package: color 2005/11/14 v1.0j Standard LaTeX Color (DPC)&#10;(&quot;C:\Program Files\MiKTeX 2.7\tex\latex\00miktex\color.cfg&quot;&#10;File: color.cfg 2007/01/18 v1.5 color configuration of teTeX/TeXLive&#10;)&#10;Package color Info: Driver file: dvips.def on input line 130.&#10;(&quot;C:\Program Files\MiKTeX 2.7\tex\latex\graphics\dvips.def&quot;&#10;File: dvips.def 1999/02/16 v3.0i Driver-dependant file (DPC,SPQR)&#10;) (&quot;C:\Program Files\MiKTeX 2.7\tex\latex\graphics\dvipsnam.def&quot;&#10;File: dvipsnam.def 1999/02/16 v3.0i Driver-dependant file (DPC,SPQR)&#10;)) (&quot;C:\Program Files\TeX4PPT\Styles\TeX4PPT.sty&quot;)&#10;No file Text*Box*1716.aux.&#10;LaTeX Font Info:    Checking defaults for OML/cmm/m/it on input line 10.&#10;LaTeX Font Info:    ... okay on input line 10.&#10;LaTeX Font Info:    Checking defaults for T1/cmr/m/n on input line 10.&#10;LaTeX Font Info:    ... okay on input line 10.&#10;LaTeX Font Info:    Checking defaults for OT1/cmr/m/n on input line 10.&#10;LaTeX Font Info:    ... okay on input line 10.&#10;LaTeX Font Info:    Checking defaults for OMS/cmsy/m/n on input line 10.&#10;LaTeX Font Info:    ... okay on input line 10.&#10;LaTeX Font Info:    Checking defaults for OMX/cmex/m/n on input line 10.&#10;LaTeX Font Info:    ... okay on input line 10.&#10;LaTeX Font Info:    Checking defaults for U/cmr/m/n on input line 10.&#10;LaTeX Font Info:    ... okay on input line 10.&#10;LaTeX Font Info:    Try loading font information for U+msa on input line 11.&#10;(&quot;C:\Program Files\MiKTeX 2.7\tex\latex\amsfonts\umsa.fd&quot;&#10;File: umsa.fd 2002/01/19 v2.2g AMS font definitions&#10;)&#10;LaTeX Font Info:    Try loading font information for U+msb on input line 11.&#10;(&quot;C:\Program Files\MiKTeX 2.7\tex\latex\amsfonts\umsb.fd&quot;&#10;File: umsb.fd 2002/01/19 v2.2g AMS font definitions&#10;) [1&#10;&#10;] (&quot;Text Box 1716.aux&quot;) ) &#10;Here is how much of TeX's memory you used:&#10; 1409 strings out of 95352&#10; 16030 string characters out of 1184462&#10; 59607 words of memory out of 1500000&#10; 4622 multiletter control sequences out of 110000&#10; 7396 words of font info for 29 fonts, out of 1200000 for 2000&#10; 14 hyphenation exceptions out of 8191&#10; 27i,8n,24p,223b,120s stack positions out of 5000i,500n,10000p,200000b,5000s&#10;&#10;Output written on &quot;Text Box 1716.dvi&quot; (1 page, 692 bytes).&#10;"/>
  <p:tag name="CTOP" val="150"/>
  <p:tag name="CLEFT" val="197.375"/>
  <p:tag name="CWIDTH" val="388.375"/>
  <p:tag name="CHEIGHT" val="43"/>
  <p:tag name="MAG" val="20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so(2)=\{A\in \mathcal{R}^{2 \times 2}|A=-A^T\}$"/>
  <p:tag name="LOG" val="This is pdfTeX, Version 3.141592-1.40.4 (MiKTeX 2.7 Beta 3) (preloaded format=latex 2007.10.9)  17 JUL 2009 09:39&#10;entering extended mode&#10;**Text*Box*1879&#10;(&quot;Text Box 1879.tex&quot;&#10;LaTeX2e &lt;2005/12/01&gt;&#10;Babel &lt;v3.8g&gt; and hyphenation patterns for english, dumylang, nohyphenation, ge&#10;rman, ngerman, french, loaded.&#10;(&quot;C:\Program Files\MiKTeX 2.7\tex\latex\base\article.cls&quot;&#10;Document Class: article 2005/09/16 v1.4f Standard LaTeX document class&#10;(&quot;C:\Program Files\MiKTeX 2.7\tex\latex\base\size10.clo&quot;&#10;File: size10.clo 2005/09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&quot;C:\Program Files\MiKTeX 2.7\tex\latex\tools\xspace.sty&quot;&#10;Package: xspace 2006/05/08 v1.12 Space after command names (DPC,MH)&#10;) (&quot;C:\Program Files\MiKTeX 2.7\tex\latex\amsfonts\amssymb.sty&quot;&#10;Package: amssymb 2002/01/22 v2.2d&#10;(&quot;C:\Program Files\MiKTeX 2.7\tex\latex\amsfonts\amsfonts.sty&quot;&#10;Package: amsfonts 2001/10/25 v2.2f&#10;\@emptytoks=\toks14&#10;\symAMSa=\mathgroup4&#10;\symAMSb=\mathgroup5&#10;LaTeX Font Info:    Overwriting math alphabet `\mathfrak' in version `bold'&#10;(Font)                  U/euf/m/n --&gt; U/euf/b/n on input line 132.&#10;)) (&quot;C:\Program Files\MiKTeX 2.7\tex\latex\amsmath\amsmath.sty&quot;&#10;Package: amsmath 2000/07/18 v2.13 AMS math features&#10;\@mathmargin=\skip43&#10;For additional information on amsmath, use the `?' option.&#10;(&quot;C:\Program Files\MiKTeX 2.7\tex\latex\amsmath\amstext.sty&quot;&#10;Package: amstext 2000/06/29 v2.01&#10;(&quot;C:\Program Files\MiKTeX 2.7\tex\latex\amsmath\amsgen.sty&quot;&#10;File: amsgen.sty 1999/11/30 v2.0&#10;\@emptytoks=\toks15&#10;\ex@=\dimen103&#10;)) (&quot;C:\Program Files\MiKTeX 2.7\tex\latex\amsmath\amsbsy.sty&quot;&#10;Package: amsbsy 1999/11/29 v1.2d&#10;\pmbraise@=\dimen104&#10;) (&quot;C:\Program Files\MiKTeX 2.7\tex\latex\amsmath\amsopn.sty&quot;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&quot;C:\Program Files\MiKTeX 2.7\tex\latex\graphics\color.sty&quot;&#10;Package: color 2005/11/14 v1.0j Standard LaTeX Color (DPC)&#10;(&quot;C:\Program Files\MiKTeX 2.7\tex\latex\00miktex\color.cfg&quot;&#10;File: color.cfg 2007/01/18 v1.5 color configuration of teTeX/TeXLive&#10;)&#10;Package color Info: Driver file: dvips.def on input line 130.&#10;(&quot;C:\Program Files\MiKTeX 2.7\tex\latex\graphics\dvips.def&quot;&#10;File: dvips.def 1999/02/16 v3.0i Driver-dependant file (DPC,SPQR)&#10;) (&quot;C:\Program Files\MiKTeX 2.7\tex\latex\graphics\dvipsnam.def&quot;&#10;File: dvipsnam.def 1999/02/16 v3.0i Driver-dependant file (DPC,SPQR)&#10;)) (&quot;C:\Program Files\TeX4PPT\Styles\TeX4PPT.sty&quot;)&#10;No file Text*Box*1879.aux.&#10;LaTeX Font Info:    Checking defaults for OML/cmm/m/it on input line 10.&#10;LaTeX Font Info:    ... okay on input line 10.&#10;LaTeX Font Info:    Checking defaults for T1/cmr/m/n on input line 10.&#10;LaTeX Font Info:    ... okay on input line 10.&#10;LaTeX Font Info:    Checking defaults for OT1/cmr/m/n on input line 10.&#10;LaTeX Font Info:    ... okay on input line 10.&#10;LaTeX Font Info:    Checking defaults for OMS/cmsy/m/n on input line 10.&#10;LaTeX Font Info:    ... okay on input line 10.&#10;LaTeX Font Info:    Checking defaults for OMX/cmex/m/n on input line 10.&#10;LaTeX Font Info:    ... okay on input line 10.&#10;LaTeX Font Info:    Checking defaults for U/cmr/m/n on input line 10.&#10;LaTeX Font Info:    ... okay on input line 10.&#10;LaTeX Font Info:    Try loading font information for U+msa on input line 11.&#10;(&quot;C:\Program Files\MiKTeX 2.7\tex\latex\amsfonts\umsa.fd&quot;&#10;File: umsa.fd 2002/01/19 v2.2g AMS font definitions&#10;)&#10;LaTeX Font Info:    Try loading font information for U+msb on input line 11.&#10;(&quot;C:\Program Files\MiKTeX 2.7\tex\latex\amsfonts\umsb.fd&quot;&#10;File: umsb.fd 2002/01/19 v2.2g AMS font definitions&#10;) [1&#10;&#10;] (&quot;Text Box 1879.aux&quot;) ) &#10;Here is how much of TeX's memory you used:&#10; 1395 strings out of 95352&#10; 15905 string characters out of 1184462&#10; 59607 words of memory out of 1500000&#10; 4615 multiletter control sequences out of 110000&#10; 5339 words of font info for 22 fonts, out of 1200000 for 2000&#10; 14 hyphenation exceptions out of 8191&#10; 27i,5n,24p,223b,112s stack positions out of 5000i,500n,10000p,200000b,5000s&#10;&#10;Output written on &quot;Text Box 1879.dvi&quot; (1 page, 564 bytes).&#10;"/>
  <p:tag name="CTOP" val="152.75"/>
  <p:tag name="CLEFT" val="197.375"/>
  <p:tag name="CWIDTH" val="266.625"/>
  <p:tag name="CHEIGHT" val="21.75"/>
  <p:tag name="MAG" val="20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small$so(2)=\begin{pmatrix}cos(\phi)&amp;-sin(\phi)\\sin(\phi)&amp;cos(\phi)\end{pmatrix},&#10;\theta \partial \begin{pmatrix}cos(\phi)&amp;-sin(\phi)\\sin(\phi)&amp;cos(\phi)\end{pmatrix}|_0$&#10;"/>
  <p:tag name="LOG" val="This is pdfTeX, Version 3.1415926-1.40.9 (MiKTeX 2.7) (preloaded format=latex 2009.3.26)  10 AUG 2009 10:17&#10;entering extended mode&#10;**Text*Box*174&#10;(&quot;Text Box 174.tex&quot;&#10;LaTeX2e &lt;2005/12/01&gt;&#10;Babel &lt;v3.8l&gt; and hyphenation patterns for english, dumylang, nohyphenation, ge&#10;rman, ngerman, german-x-2008-06-18, ngerman-x-2008-06-18, french, loaded.&#10;(&quot;C:\Program Files\MiKTeX 2.7\tex\latex\base\article.cls&quot;&#10;Document Class: article 2005/09/16 v1.4f Standard LaTeX document class&#10;(&quot;C:\Program Files\MiKTeX 2.7\tex\latex\base\size10.clo&quot;&#10;File: size10.clo 2005/09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&quot;C:\Program Files\MiKTeX 2.7\tex\latex\tools\xspace.sty&quot;&#10;Package: xspace 2006/05/08 v1.12 Space after command names (DPC,MH)&#10;) (&quot;C:\Program Files\MiKTeX 2.7\tex\latex\amsfonts\amssymb.sty&quot;&#10;Package: amssymb 2002/01/22 v2.2d&#10;(&quot;C:\Program Files\MiKTeX 2.7\tex\latex\amsfonts\amsfonts.sty&quot;&#10;Package: amsfonts 2001/10/25 v2.2f&#10;\@emptytoks=\toks14&#10;\symAMSa=\mathgroup4&#10;\symAMSb=\mathgroup5&#10;LaTeX Font Info:    Overwriting math alphabet `\mathfrak' in version `bold'&#10;(Font)                  U/euf/m/n --&gt; U/euf/b/n on input line 132.&#10;)) (&quot;C:\Program Files\MiKTeX 2.7\tex\latex\amsmath\amsmath.sty&quot;&#10;Package: amsmath 2000/07/18 v2.13 AMS math features&#10;\@mathmargin=\skip43&#10;For additional information on amsmath, use the `?' option.&#10;(&quot;C:\Program Files\MiKTeX 2.7\tex\latex\amsmath\amstext.sty&quot;&#10;Package: amstext 2000/06/29 v2.01&#10;(&quot;C:\Program Files\MiKTeX 2.7\tex\latex\amsmath\amsgen.sty&quot;&#10;File: amsgen.sty 1999/11/30 v2.0&#10;\@emptytoks=\toks15&#10;\ex@=\dimen103&#10;)) (&quot;C:\Program Files\MiKTeX 2.7\tex\latex\amsmath\amsbsy.sty&quot;&#10;Package: amsbsy 1999/11/29 v1.2d&#10;\pmbraise@=\dimen104&#10;) (&quot;C:\Program Files\MiKTeX 2.7\tex\latex\amsmath\amsopn.sty&quot;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&quot;C:\Program Files\MiKTeX 2.7\tex\latex\graphics\color.sty&quot;&#10;Package: color 2005/11/14 v1.0j Standard LaTeX Color (DPC)&#10;(&quot;C:\Program Files\MiKTeX 2.7\tex\latex\00miktex\color.cfg&quot;&#10;File: color.cfg 2007/01/18 v1.5 color configuration of teTeX/TeXLive&#10;)&#10;Package color Info: Driver file: dvips.def on input line 130.&#10;(&quot;C:\Program Files\MiKTeX 2.7\tex\latex\graphics\dvips.def&quot;&#10;File: dvips.def 1999/02/16 v3.0i Driver-dependant file (DPC,SPQR)&#10;) (&quot;C:\Program Files\MiKTeX 2.7\tex\latex\graphics\dvipsnam.def&quot;&#10;File: dvipsnam.def 1999/02/16 v3.0i Driver-dependant file (DPC,SPQR)&#10;)) (&quot;C:\Program Files\TeX4PPT\Styles\TeX4PPT.sty&quot;)&#10;No file Text*Box*174.aux.&#10;LaTeX Font Info:    Checking defaults for OML/cmm/m/it on input line 10.&#10;LaTeX Font Info:    ... okay on input line 10.&#10;LaTeX Font Info:    Checking defaults for T1/cmr/m/n on input line 10.&#10;LaTeX Font Info:    ... okay on input line 10.&#10;LaTeX Font Info:    Checking defaults for OT1/cmr/m/n on input line 10.&#10;LaTeX Font Info:    ... okay on input line 10.&#10;LaTeX Font Info:    Checking defaults for OMS/cmsy/m/n on input line 10.&#10;LaTeX Font Info:    ... okay on input line 10.&#10;LaTeX Font Info:    Checking defaults for OMX/cmex/m/n on input line 10.&#10;LaTeX Font Info:    ... okay on input line 10.&#10;LaTeX Font Info:    Checking defaults for U/cmr/m/n on input line 10.&#10;LaTeX Font Info:    ... okay on input line 10.&#10;LaTeX Font Info:    Try loading font information for U+msa on input line 11.&#10;(&quot;C:\Program Files\MiKTeX 2.7\tex\latex\amsfonts\umsa.fd&quot;&#10;File: umsa.fd 2002/01/19 v2.2g AMS font definitions&#10;)&#10;LaTeX Font Info:    Try loading font information for U+msb on input line 11.&#10;(&quot;C:\Program Files\MiKTeX 2.7\tex\latex\amsfonts\umsb.fd&quot;&#10;File: umsb.fd 2002/01/19 v2.2g AMS font definitions&#10;) [1&#10;&#10;] (&quot;Text Box 174.aux&quot;) ) &#10;Here is how much of TeX's memory you used:&#10; 1409 strings out of 95305&#10; 16022 string characters out of 1183059&#10; 60708 words of memory out of 1500000&#10; 4639 multiletter control sequences out of 110000&#10; 7396 words of font info for 29 fonts, out of 1200000 for 2000&#10; 14 hyphenation exceptions out of 8191&#10; 27i,8n,24p,222b,120s stack positions out of 5000i,500n,10000p,200000b,5000s&#10;&#10;Output written on &quot;Text Box 174.dvi&quot; (1 page, 704 bytes).&#10;"/>
  <p:tag name="CTOP" val="158.75"/>
  <p:tag name="CLEFT" val="210"/>
  <p:tag name="CWIDTH" val="479.75"/>
  <p:tag name="CHEIGHT" val="46.625"/>
  <p:tag name="MAG" val="216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q(t)=\mbox{exp}(\hat{\omega}t)q(0)$"/>
  <p:tag name="LOG" val="This is pdfTeX, Version 3.141592-1.40.4 (MiKTeX 2.7 Beta 3) (preloaded format=latex 2007.10.9)  23 JUN 2009 11:14&#10;entering extended mode&#10;**Text*Box*153&#10;(&quot;Text Box 153.tex&quot;&#10;LaTeX2e &lt;2005/12/01&gt;&#10;Babel &lt;v3.8g&gt; and hyphenation patterns for english, dumylang, nohyphenation, ge&#10;rman, ngerman, french, loaded.&#10;(&quot;C:\Program Files\MiKTeX 2.7\tex\latex\base\article.cls&quot;&#10;Document Class: article 2005/09/16 v1.4f Standard LaTeX document class&#10;(&quot;C:\Program Files\MiKTeX 2.7\tex\latex\base\size10.clo&quot;&#10;File: size10.clo 2005/09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&quot;C:\Program Files\MiKTeX 2.7\tex\latex\tools\xspace.sty&quot;&#10;Package: xspace 2006/05/08 v1.12 Space after command names (DPC,MH)&#10;) (&quot;C:\Program Files\MiKTeX 2.7\tex\latex\amsfonts\amssymb.sty&quot;&#10;Package: amssymb 2002/01/22 v2.2d&#10;(&quot;C:\Program Files\MiKTeX 2.7\tex\latex\amsfonts\amsfonts.sty&quot;&#10;Package: amsfonts 2001/10/25 v2.2f&#10;\@emptytoks=\toks14&#10;\symAMSa=\mathgroup4&#10;\symAMSb=\mathgroup5&#10;LaTeX Font Info:    Overwriting math alphabet `\mathfrak' in version `bold'&#10;(Font)                  U/euf/m/n --&gt; U/euf/b/n on input line 132.&#10;)) (&quot;C:\Program Files\MiKTeX 2.7\tex\latex\amsmath\amsmath.sty&quot;&#10;Package: amsmath 2000/07/18 v2.13 AMS math features&#10;\@mathmargin=\skip43&#10;For additional information on amsmath, use the `?' option.&#10;(&quot;C:\Program Files\MiKTeX 2.7\tex\latex\amsmath\amstext.sty&quot;&#10;Package: amstext 2000/06/29 v2.01&#10;(&quot;C:\Program Files\MiKTeX 2.7\tex\latex\amsmath\amsgen.sty&quot;&#10;File: amsgen.sty 1999/11/30 v2.0&#10;\@emptytoks=\toks15&#10;\ex@=\dimen103&#10;)) (&quot;C:\Program Files\MiKTeX 2.7\tex\latex\amsmath\amsbsy.sty&quot;&#10;Package: amsbsy 1999/11/29 v1.2d&#10;\pmbraise@=\dimen104&#10;) (&quot;C:\Program Files\MiKTeX 2.7\tex\latex\amsmath\amsopn.sty&quot;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&quot;C:\Program Files\MiKTeX 2.7\tex\latex\graphics\color.sty&quot;&#10;Package: color 2005/11/14 v1.0j Standard LaTeX Color (DPC)&#10;(&quot;C:\Program Files\MiKTeX 2.7\tex\latex\00miktex\color.cfg&quot;&#10;File: color.cfg 2007/01/18 v1.5 color configuration of teTeX/TeXLive&#10;)&#10;Package color Info: Driver file: dvips.def on input line 130.&#10;(&quot;C:\Program Files\MiKTeX 2.7\tex\latex\graphics\dvips.def&quot;&#10;File: dvips.def 1999/02/16 v3.0i Driver-dependant file (DPC,SPQR)&#10;) (&quot;C:\Program Files\MiKTeX 2.7\tex\latex\graphics\dvipsnam.def&quot;&#10;File: dvipsnam.def 1999/02/16 v3.0i Driver-dependant file (DPC,SPQR)&#10;)) (&quot;C:\Program Files\TeX4PPT\Styles\TeX4PPT.sty&quot;)&#10;No file Text*Box*153.aux.&#10;LaTeX Font Info:    Checking defaults for OML/cmm/m/it on input line 8.&#10;LaTeX Font Info:    ... okay on input line 8.&#10;LaTeX Font Info:    Checking defaults for T1/cmr/m/n on input line 8.&#10;LaTeX Font Info:    ... okay on input line 8.&#10;LaTeX Font Info:    Checking defaults for OT1/cmr/m/n on input line 8.&#10;LaTeX Font Info:    ... okay on input line 8.&#10;LaTeX Font Info:    Checking defaults for OMS/cmsy/m/n on input line 8.&#10;LaTeX Font Info:    ... okay on input line 8.&#10;LaTeX Font Info:    Checking defaults for OMX/cmex/m/n on input line 8.&#10;LaTeX Font Info:    ... okay on input line 8.&#10;LaTeX Font Info:    Checking defaults for U/cmr/m/n on input line 8.&#10;LaTeX Font Info:    ... okay on input line 8.&#10;LaTeX Font Info:    Try loading font information for U+msa on input line 9.&#10;(&quot;C:\Program Files\MiKTeX 2.7\tex\latex\amsfonts\umsa.fd&quot;&#10;File: umsa.fd 2002/01/19 v2.2g AMS font definitions&#10;)&#10;LaTeX Font Info:    Try loading font information for U+msb on input line 9.&#10;(&quot;C:\Program Files\MiKTeX 2.7\tex\latex\amsfonts\umsb.fd&quot;&#10;File: umsb.fd 2002/01/19 v2.2g AMS font definitions&#10;) [1&#10;&#10;] (&quot;Text Box 153.aux&quot;) ) &#10;Here is how much of TeX's memory you used:&#10; 1393 strings out of 95352&#10; 15878 string characters out of 1184462&#10; 59607 words of memory out of 1500000&#10; 4613 multiletter control sequences out of 110000&#10; 5339 words of font info for 22 fonts, out of 1200000 for 2000&#10; 14 hyphenation exceptions out of 8191&#10; 27i,5n,24p,222b,112s stack positions out of 5000i,500n,10000p,200000b,5000s&#10;&#10;Output written on &quot;Text Box 153.dvi&quot; (1 page, 388 bytes).&#10;"/>
  <p:tag name="CTOP" val="154.625"/>
  <p:tag name="CLEFT" val="197.375"/>
  <p:tag name="CWIDTH" val="160.25"/>
  <p:tag name="CHEIGHT" val="19.875"/>
  <p:tag name="MAG" val="20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small$\begin{pmatrix}0&amp;-1\\1&amp;0\end{pmatrix}&#10;\begin{pmatrix}1\\0\end{pmatrix}=&#10;\begin{pmatrix}0\\1\end{pmatrix},\begin{pmatrix}0&amp;-1\\1&amp;0\end{pmatrix}\begin{pmatrix}0\\1\end{pmatrix}=\begin{pmatrix}-1\\0\end{pmatrix}$"/>
  <p:tag name="LOG" val="This is pdfTeX, Version 3.141592-1.40.4 (MiKTeX 2.7 Beta 3) (preloaded format=latex 2007.10.9)  30 JUN 2009 11:04&#10;entering extended mode&#10;**Text*Box*285&#10;(&quot;Text Box 285.tex&quot;&#10;LaTeX2e &lt;2005/12/01&gt;&#10;Babel &lt;v3.8g&gt; and hyphenation patterns for english, dumylang, nohyphenation, ge&#10;rman, ngerman, french, loaded.&#10;(&quot;C:\Program Files\MiKTeX 2.7\tex\latex\base\article.cls&quot;&#10;Document Class: article 2005/09/16 v1.4f Standard LaTeX document class&#10;(&quot;C:\Program Files\MiKTeX 2.7\tex\latex\base\size10.clo&quot;&#10;File: size10.clo 2005/09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&quot;C:\Program Files\MiKTeX 2.7\tex\latex\tools\xspace.sty&quot;&#10;Package: xspace 2006/05/08 v1.12 Space after command names (DPC,MH)&#10;) (&quot;C:\Program Files\MiKTeX 2.7\tex\latex\amsfonts\amssymb.sty&quot;&#10;Package: amssymb 2002/01/22 v2.2d&#10;(&quot;C:\Program Files\MiKTeX 2.7\tex\latex\amsfonts\amsfonts.sty&quot;&#10;Package: amsfonts 2001/10/25 v2.2f&#10;\@emptytoks=\toks14&#10;\symAMSa=\mathgroup4&#10;\symAMSb=\mathgroup5&#10;LaTeX Font Info:    Overwriting math alphabet `\mathfrak' in version `bold'&#10;(Font)                  U/euf/m/n --&gt; U/euf/b/n on input line 132.&#10;)) (&quot;C:\Program Files\MiKTeX 2.7\tex\latex\amsmath\amsmath.sty&quot;&#10;Package: amsmath 2000/07/18 v2.13 AMS math features&#10;\@mathmargin=\skip43&#10;For additional information on amsmath, use the `?' option.&#10;(&quot;C:\Program Files\MiKTeX 2.7\tex\latex\amsmath\amstext.sty&quot;&#10;Package: amstext 2000/06/29 v2.01&#10;(&quot;C:\Program Files\MiKTeX 2.7\tex\latex\amsmath\amsgen.sty&quot;&#10;File: amsgen.sty 1999/11/30 v2.0&#10;\@emptytoks=\toks15&#10;\ex@=\dimen103&#10;)) (&quot;C:\Program Files\MiKTeX 2.7\tex\latex\amsmath\amsbsy.sty&quot;&#10;Package: amsbsy 1999/11/29 v1.2d&#10;\pmbraise@=\dimen104&#10;) (&quot;C:\Program Files\MiKTeX 2.7\tex\latex\amsmath\amsopn.sty&quot;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&quot;C:\Program Files\MiKTeX 2.7\tex\latex\graphics\color.sty&quot;&#10;Package: color 2005/11/14 v1.0j Standard LaTeX Color (DPC)&#10;(&quot;C:\Program Files\MiKTeX 2.7\tex\latex\00miktex\color.cfg&quot;&#10;File: color.cfg 2007/01/18 v1.5 color configuration of teTeX/TeXLive&#10;)&#10;Package color Info: Driver file: dvips.def on input line 130.&#10;(&quot;C:\Program Files\MiKTeX 2.7\tex\latex\graphics\dvips.def&quot;&#10;File: dvips.def 1999/02/16 v3.0i Driver-dependant file (DPC,SPQR)&#10;) (&quot;C:\Program Files\MiKTeX 2.7\tex\latex\graphics\dvipsnam.def&quot;&#10;File: dvipsnam.def 1999/02/16 v3.0i Driver-dependant file (DPC,SPQR)&#10;)) (&quot;C:\Program Files\TeX4PPT\Styles\TeX4PPT.sty&quot;)&#10;No file Text*Box*285.aux.&#10;LaTeX Font Info:    Checking defaults for OML/cmm/m/it on input line 10.&#10;LaTeX Font Info:    ... okay on input line 10.&#10;LaTeX Font Info:    Checking defaults for T1/cmr/m/n on input line 10.&#10;LaTeX Font Info:    ... okay on input line 10.&#10;LaTeX Font Info:    Checking defaults for OT1/cmr/m/n on input line 10.&#10;LaTeX Font Info:    ... okay on input line 10.&#10;LaTeX Font Info:    Checking defaults for OMS/cmsy/m/n on input line 10.&#10;LaTeX Font Info:    ... okay on input line 10.&#10;LaTeX Font Info:    Checking defaults for OMX/cmex/m/n on input line 10.&#10;LaTeX Font Info:    ... okay on input line 10.&#10;LaTeX Font Info:    Checking defaults for U/cmr/m/n on input line 10.&#10;LaTeX Font Info:    ... okay on input line 10.&#10;LaTeX Font Info:    Try loading font information for U+msa on input line 11.&#10;(&quot;C:\Program Files\MiKTeX 2.7\tex\latex\amsfonts\umsa.fd&quot;&#10;File: umsa.fd 2002/01/19 v2.2g AMS font definitions&#10;)&#10;LaTeX Font Info:    Try loading font information for U+msb on input line 11.&#10;(&quot;C:\Program Files\MiKTeX 2.7\tex\latex\amsfonts\umsb.fd&quot;&#10;File: umsb.fd 2002/01/19 v2.2g AMS font definitions&#10;) [1&#10;&#10;] (&quot;Text Box 285.aux&quot;) ) &#10;Here is how much of TeX's memory you used:&#10; 1409 strings out of 95352&#10; 16022 string characters out of 1184462&#10; 60607 words of memory out of 1500000&#10; 4622 multiletter control sequences out of 110000&#10; 7396 words of font info for 29 fonts, out of 1200000 for 2000&#10; 14 hyphenation exceptions out of 8191&#10; 27i,8n,24p,222b,120s stack positions out of 5000i,500n,10000p,200000b,5000s&#10;&#10;Output written on &quot;Text Box 285.dvi&quot; (1 page, 792 bytes).&#10;"/>
  <p:tag name="CTOP" val="150"/>
  <p:tag name="CLEFT" val="197.375"/>
  <p:tag name="CWIDTH" val="386"/>
  <p:tag name="CHEIGHT" val="43"/>
  <p:tag name="MAG" val="2000"/>
</p:tagLst>
</file>

<file path=ppt/theme/theme1.xml><?xml version="1.0" encoding="utf-8"?>
<a:theme xmlns:a="http://schemas.openxmlformats.org/drawingml/2006/main" name="TNT_template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57150"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3000" dirty="0" err="1" smtClean="0">
            <a:latin typeface="GFS Neohellenic Bold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TNT_template_final</Template>
  <TotalTime>0</TotalTime>
  <Words>2148</Words>
  <Application>Microsoft Office PowerPoint</Application>
  <PresentationFormat>On-screen Show (4:3)</PresentationFormat>
  <Paragraphs>893</Paragraphs>
  <Slides>78</Slides>
  <Notes>27</Notes>
  <HiddenSlides>0</HiddenSlides>
  <MMClips>3</MMClips>
  <ScaleCrop>false</ScaleCrop>
  <HeadingPairs>
    <vt:vector size="6" baseType="variant"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4" baseType="lpstr">
      <vt:lpstr>TNT_template_final</vt:lpstr>
      <vt:lpstr>7_Office Theme</vt:lpstr>
      <vt:lpstr>10_Office Theme</vt:lpstr>
      <vt:lpstr>8_Office Theme</vt:lpstr>
      <vt:lpstr>11_Office Theme</vt:lpstr>
      <vt:lpstr>Microsoft Equation 3.0</vt:lpstr>
      <vt:lpstr>Model Based Pose Estimation</vt:lpstr>
      <vt:lpstr>Slide 2</vt:lpstr>
      <vt:lpstr>Overview</vt:lpstr>
      <vt:lpstr>Slide 4</vt:lpstr>
      <vt:lpstr>Slide 5</vt:lpstr>
      <vt:lpstr>Overview</vt:lpstr>
      <vt:lpstr>Human Motion</vt:lpstr>
      <vt:lpstr>Slide 8</vt:lpstr>
      <vt:lpstr>Parameterization</vt:lpstr>
      <vt:lpstr>Slide 10</vt:lpstr>
      <vt:lpstr>Rotation Matrices</vt:lpstr>
      <vt:lpstr>2 Views of Rotations</vt:lpstr>
      <vt:lpstr>Rotation matrix drawbacks</vt:lpstr>
      <vt:lpstr>Euler Angles</vt:lpstr>
      <vt:lpstr>Euler Angles</vt:lpstr>
      <vt:lpstr>Euler Angles: confusion</vt:lpstr>
      <vt:lpstr>Euler Angles: drawbacks I</vt:lpstr>
      <vt:lpstr>Quaternions</vt:lpstr>
      <vt:lpstr>Quaternions</vt:lpstr>
      <vt:lpstr>Quaternions</vt:lpstr>
      <vt:lpstr>Quaternions</vt:lpstr>
      <vt:lpstr>Axis-angle</vt:lpstr>
      <vt:lpstr>Lie Groups / Lie Algebras</vt:lpstr>
      <vt:lpstr>Lie Groups / Lie Algebras</vt:lpstr>
      <vt:lpstr>Axis-angle</vt:lpstr>
      <vt:lpstr>Exponential map</vt:lpstr>
      <vt:lpstr>Exponential map</vt:lpstr>
      <vt:lpstr>Twists</vt:lpstr>
      <vt:lpstr>Exponential map</vt:lpstr>
      <vt:lpstr>Ranking</vt:lpstr>
      <vt:lpstr>Overview</vt:lpstr>
      <vt:lpstr>Articulation</vt:lpstr>
      <vt:lpstr>Articulation</vt:lpstr>
      <vt:lpstr>Articulation</vt:lpstr>
      <vt:lpstr>Articulation</vt:lpstr>
      <vt:lpstr>Product of exponentials</vt:lpstr>
      <vt:lpstr>Inverse Kinematics</vt:lpstr>
      <vt:lpstr>Inverse Kinematics</vt:lpstr>
      <vt:lpstr>Articulated Jacobian</vt:lpstr>
      <vt:lpstr>Articulated Jacobian</vt:lpstr>
      <vt:lpstr>Articulated Jacobian</vt:lpstr>
      <vt:lpstr>Articulated Jacobian</vt:lpstr>
      <vt:lpstr>Pose Parameters</vt:lpstr>
      <vt:lpstr>Pose Jacobian</vt:lpstr>
      <vt:lpstr>Overview</vt:lpstr>
      <vt:lpstr>Geometric primitives</vt:lpstr>
      <vt:lpstr>Detailed models</vt:lpstr>
      <vt:lpstr>Model Rigging</vt:lpstr>
      <vt:lpstr>Fit a template</vt:lpstr>
      <vt:lpstr>Non-rigid registration</vt:lpstr>
      <vt:lpstr>Shape and Pose models</vt:lpstr>
      <vt:lpstr>Overview</vt:lpstr>
      <vt:lpstr>Inference</vt:lpstr>
      <vt:lpstr>Optimization</vt:lpstr>
      <vt:lpstr>Image features</vt:lpstr>
      <vt:lpstr>Optimization</vt:lpstr>
      <vt:lpstr>Matching</vt:lpstr>
      <vt:lpstr>Least squares</vt:lpstr>
      <vt:lpstr>Least squares</vt:lpstr>
      <vt:lpstr>Local Optimization</vt:lpstr>
      <vt:lpstr>Jacobian</vt:lpstr>
      <vt:lpstr>Other likelihoods</vt:lpstr>
      <vt:lpstr>Distance transforms</vt:lpstr>
      <vt:lpstr>Region based</vt:lpstr>
      <vt:lpstr>Local optimization</vt:lpstr>
      <vt:lpstr>Overview</vt:lpstr>
      <vt:lpstr>Particle Filter</vt:lpstr>
      <vt:lpstr>Particle Filter</vt:lpstr>
      <vt:lpstr>Particle Filter</vt:lpstr>
      <vt:lpstr>Particle Filter</vt:lpstr>
      <vt:lpstr>Resampling</vt:lpstr>
      <vt:lpstr>Sampling</vt:lpstr>
      <vt:lpstr>Problems</vt:lpstr>
      <vt:lpstr>Annealed Particle Filter</vt:lpstr>
      <vt:lpstr>Efficient sampling I</vt:lpstr>
      <vt:lpstr>Efficient sampling II</vt:lpstr>
      <vt:lpstr>Discussion</vt:lpstr>
      <vt:lpstr>End of Generative 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TNT template presentation (this is the subtitle)</dc:title>
  <dc:creator>Pons</dc:creator>
  <cp:lastModifiedBy>Pons</cp:lastModifiedBy>
  <cp:revision>250</cp:revision>
  <dcterms:created xsi:type="dcterms:W3CDTF">2011-10-24T18:00:42Z</dcterms:created>
  <dcterms:modified xsi:type="dcterms:W3CDTF">2011-11-15T10:43:44Z</dcterms:modified>
</cp:coreProperties>
</file>