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8" r:id="rId4"/>
  </p:sldMasterIdLst>
  <p:notesMasterIdLst>
    <p:notesMasterId r:id="rId20"/>
  </p:notesMasterIdLst>
  <p:handoutMasterIdLst>
    <p:handoutMasterId r:id="rId21"/>
  </p:handoutMasterIdLst>
  <p:sldIdLst>
    <p:sldId id="689" r:id="rId5"/>
    <p:sldId id="756" r:id="rId6"/>
    <p:sldId id="773" r:id="rId7"/>
    <p:sldId id="738" r:id="rId8"/>
    <p:sldId id="749" r:id="rId9"/>
    <p:sldId id="774" r:id="rId10"/>
    <p:sldId id="777" r:id="rId11"/>
    <p:sldId id="778" r:id="rId12"/>
    <p:sldId id="780" r:id="rId13"/>
    <p:sldId id="779" r:id="rId14"/>
    <p:sldId id="782" r:id="rId15"/>
    <p:sldId id="781" r:id="rId16"/>
    <p:sldId id="757" r:id="rId17"/>
    <p:sldId id="745" r:id="rId18"/>
    <p:sldId id="776" r:id="rId19"/>
  </p:sldIdLst>
  <p:sldSz cx="9144000" cy="5143500" type="screen16x9"/>
  <p:notesSz cx="6810375" cy="9942513"/>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Metro Style Guidelines" id="{5CF21CB1-8DFA-42F6-BA7D-9D4989E7A130}">
          <p14:sldIdLst>
            <p14:sldId id="689"/>
            <p14:sldId id="756"/>
            <p14:sldId id="773"/>
            <p14:sldId id="738"/>
            <p14:sldId id="749"/>
            <p14:sldId id="774"/>
            <p14:sldId id="777"/>
            <p14:sldId id="778"/>
            <p14:sldId id="780"/>
            <p14:sldId id="779"/>
            <p14:sldId id="782"/>
            <p14:sldId id="781"/>
            <p14:sldId id="757"/>
            <p14:sldId id="745"/>
            <p14:sldId id="776"/>
          </p14:sldIdLst>
        </p14:section>
      </p14:sectionLst>
    </p:ext>
    <p:ext uri="{EFAFB233-063F-42B5-8137-9DF3F51BA10A}">
      <p15:sldGuideLst xmlns:p15="http://schemas.microsoft.com/office/powerpoint/2012/main">
        <p15:guide id="1" orient="horz" pos="212">
          <p15:clr>
            <a:srgbClr val="A4A3A4"/>
          </p15:clr>
        </p15:guide>
        <p15:guide id="2" orient="horz" pos="3132">
          <p15:clr>
            <a:srgbClr val="A4A3A4"/>
          </p15:clr>
        </p15:guide>
        <p15:guide id="3" orient="horz" pos="684">
          <p15:clr>
            <a:srgbClr val="A4A3A4"/>
          </p15:clr>
        </p15:guide>
        <p15:guide id="4" orient="horz" pos="898">
          <p15:clr>
            <a:srgbClr val="A4A3A4"/>
          </p15:clr>
        </p15:guide>
        <p15:guide id="5" orient="horz" pos="1468">
          <p15:clr>
            <a:srgbClr val="A4A3A4"/>
          </p15:clr>
        </p15:guide>
        <p15:guide id="6" orient="horz" pos="2052">
          <p15:clr>
            <a:srgbClr val="A4A3A4"/>
          </p15:clr>
        </p15:guide>
        <p15:guide id="7" orient="horz" pos="1619">
          <p15:clr>
            <a:srgbClr val="A4A3A4"/>
          </p15:clr>
        </p15:guide>
        <p15:guide id="8" orient="horz" pos="3038">
          <p15:clr>
            <a:srgbClr val="A4A3A4"/>
          </p15:clr>
        </p15:guide>
        <p15:guide id="9" pos="96">
          <p15:clr>
            <a:srgbClr val="A4A3A4"/>
          </p15:clr>
        </p15:guide>
        <p15:guide id="10" pos="1326">
          <p15:clr>
            <a:srgbClr val="A4A3A4"/>
          </p15:clr>
        </p15:guide>
        <p15:guide id="11" pos="5662">
          <p15:clr>
            <a:srgbClr val="A4A3A4"/>
          </p15:clr>
        </p15:guide>
        <p15:guide id="12" pos="246">
          <p15:clr>
            <a:srgbClr val="A4A3A4"/>
          </p15:clr>
        </p15:guide>
        <p15:guide id="13" pos="5516">
          <p15:clr>
            <a:srgbClr val="A4A3A4"/>
          </p15:clr>
        </p15:guide>
        <p15:guide id="14" pos="460">
          <p15:clr>
            <a:srgbClr val="A4A3A4"/>
          </p15:clr>
        </p15:guide>
        <p15:guide id="15" pos="5298">
          <p15:clr>
            <a:srgbClr val="A4A3A4"/>
          </p15:clr>
        </p15:guide>
        <p15:guide id="16" pos="2878">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C0C0C0"/>
    <a:srgbClr val="505050"/>
    <a:srgbClr val="FFFFFF"/>
    <a:srgbClr val="D2D2D2"/>
    <a:srgbClr val="5F5F5F"/>
    <a:srgbClr val="4D4D4D"/>
    <a:srgbClr val="66FF33"/>
    <a:srgbClr val="FFF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2311" autoAdjust="0"/>
  </p:normalViewPr>
  <p:slideViewPr>
    <p:cSldViewPr snapToGrid="0">
      <p:cViewPr varScale="1">
        <p:scale>
          <a:sx n="100" d="100"/>
          <a:sy n="100" d="100"/>
        </p:scale>
        <p:origin x="1218" y="84"/>
      </p:cViewPr>
      <p:guideLst>
        <p:guide orient="horz" pos="212"/>
        <p:guide orient="horz" pos="3132"/>
        <p:guide orient="horz" pos="684"/>
        <p:guide orient="horz" pos="898"/>
        <p:guide orient="horz" pos="1468"/>
        <p:guide orient="horz" pos="2052"/>
        <p:guide orient="horz" pos="1619"/>
        <p:guide orient="horz" pos="3038"/>
        <p:guide pos="96"/>
        <p:guide pos="1326"/>
        <p:guide pos="5662"/>
        <p:guide pos="246"/>
        <p:guide pos="5516"/>
        <p:guide pos="460"/>
        <p:guide pos="5298"/>
        <p:guide pos="2878"/>
      </p:guideLst>
    </p:cSldViewPr>
  </p:slideViewPr>
  <p:notesTextViewPr>
    <p:cViewPr>
      <p:scale>
        <a:sx n="100" d="100"/>
        <a:sy n="100" d="100"/>
      </p:scale>
      <p:origin x="0" y="0"/>
    </p:cViewPr>
  </p:notesTextViewPr>
  <p:sorterViewPr>
    <p:cViewPr varScale="1">
      <p:scale>
        <a:sx n="1" d="1"/>
        <a:sy n="1" d="1"/>
      </p:scale>
      <p:origin x="0" y="6510"/>
    </p:cViewPr>
  </p:sorterViewPr>
  <p:notesViewPr>
    <p:cSldViewPr snapToGrid="0" showGuides="1">
      <p:cViewPr varScale="1">
        <p:scale>
          <a:sx n="95" d="100"/>
          <a:sy n="95" d="100"/>
        </p:scale>
        <p:origin x="-3582" y="-108"/>
      </p:cViewPr>
      <p:guideLst>
        <p:guide orient="horz" pos="3132"/>
        <p:guide pos="2145"/>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DE219B1A-AE41-483B-A766-69B9363DDA6A}" type="datetimeFigureOut">
              <a:rPr lang="en-US" smtClean="0"/>
              <a:t>9/4/2014</a:t>
            </a:fld>
            <a:endParaRPr lang="en-US"/>
          </a:p>
        </p:txBody>
      </p:sp>
      <p:sp>
        <p:nvSpPr>
          <p:cNvPr id="8" name="Footer Placeholder 7"/>
          <p:cNvSpPr>
            <a:spLocks noGrp="1"/>
          </p:cNvSpPr>
          <p:nvPr>
            <p:ph type="ftr" sz="quarter" idx="2"/>
          </p:nvPr>
        </p:nvSpPr>
        <p:spPr>
          <a:xfrm>
            <a:off x="0" y="9443662"/>
            <a:ext cx="5754767" cy="36146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43416" y="9443662"/>
            <a:ext cx="1065383" cy="497126"/>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9445387"/>
            <a:ext cx="5879624" cy="387049"/>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51B1278-D92B-4AF3-A9C1-71DD298190CE}" type="datetimeFigureOut">
              <a:rPr lang="en-US" smtClean="0"/>
              <a:t>9/4/2014</a:t>
            </a:fld>
            <a:endParaRPr lang="en-US"/>
          </a:p>
        </p:txBody>
      </p:sp>
      <p:sp>
        <p:nvSpPr>
          <p:cNvPr id="12" name="Notes Placeholder 11"/>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868273" y="9443662"/>
            <a:ext cx="940526" cy="497126"/>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685864" rtl="0" eaLnBrk="1" latinLnBrk="0" hangingPunct="1">
      <a:lnSpc>
        <a:spcPct val="90000"/>
      </a:lnSpc>
      <a:spcAft>
        <a:spcPts val="250"/>
      </a:spcAft>
      <a:defRPr sz="700" kern="1200">
        <a:solidFill>
          <a:schemeClr val="tx1"/>
        </a:solidFill>
        <a:latin typeface="Segoe UI Light"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42E8D2-5354-47D9-883D-F9DA649F3782}" type="datetime1">
              <a:rPr lang="en-US" smtClean="0"/>
              <a:t>9/4/2014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Tree>
    <p:extLst>
      <p:ext uri="{BB962C8B-B14F-4D97-AF65-F5344CB8AC3E}">
        <p14:creationId xmlns:p14="http://schemas.microsoft.com/office/powerpoint/2010/main" val="28659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DF5DC0-7DBA-4A71-9B92-50147FAA18A9}" type="datetime1">
              <a:rPr lang="en-US" smtClean="0"/>
              <a:t>9/4/2014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255715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DF5DC0-7DBA-4A71-9B92-50147FAA18A9}" type="datetime1">
              <a:rPr lang="en-US" smtClean="0"/>
              <a:t>9/4/2014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17656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Decision theory: maximize</a:t>
            </a:r>
            <a:r>
              <a:rPr lang="en-GB" baseline="0" dirty="0" smtClean="0"/>
              <a:t> expected utility of decision under </a:t>
            </a:r>
            <a:r>
              <a:rPr lang="en-GB" baseline="0" smtClean="0"/>
              <a:t>your beliefs</a:t>
            </a: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DF5DC0-7DBA-4A71-9B92-50147FAA18A9}" type="datetime1">
              <a:rPr lang="en-US" smtClean="0"/>
              <a:t>9/4/2014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324937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845940"/>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833152"/>
            <a:ext cx="7245144" cy="37394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7" name="Date Placeholder 6"/>
          <p:cNvSpPr>
            <a:spLocks noGrp="1"/>
          </p:cNvSpPr>
          <p:nvPr>
            <p:ph type="dt" sz="half" idx="13"/>
          </p:nvPr>
        </p:nvSpPr>
        <p:spPr>
          <a:xfrm>
            <a:off x="342989" y="4804703"/>
            <a:ext cx="1600617" cy="205383"/>
          </a:xfrm>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782554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037069"/>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394421295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127504994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pPr/>
              <a:t>‹#›</a:t>
            </a:fld>
            <a:endParaRPr lang="en-GB"/>
          </a:p>
        </p:txBody>
      </p:sp>
      <p:sp>
        <p:nvSpPr>
          <p:cNvPr id="8" name="Text Placeholder 3"/>
          <p:cNvSpPr>
            <a:spLocks noGrp="1"/>
          </p:cNvSpPr>
          <p:nvPr>
            <p:ph type="body" sz="quarter" idx="15"/>
          </p:nvPr>
        </p:nvSpPr>
        <p:spPr>
          <a:xfrm>
            <a:off x="4706099" y="1085850"/>
            <a:ext cx="4047274" cy="1763560"/>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17248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t>04/09/2014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F9B19E-23E9-4120-A06C-57F6EDB783B3}" type="slidenum">
              <a:rPr lang="en-GB" smtClean="0"/>
              <a:t>‹#›</a:t>
            </a:fld>
            <a:endParaRPr lang="en-GB"/>
          </a:p>
        </p:txBody>
      </p:sp>
    </p:spTree>
    <p:extLst>
      <p:ext uri="{BB962C8B-B14F-4D97-AF65-F5344CB8AC3E}">
        <p14:creationId xmlns:p14="http://schemas.microsoft.com/office/powerpoint/2010/main" val="36726165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60482185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pPr/>
              <a:t>04/09/2014</a:t>
            </a:fld>
            <a:endParaRPr lang="en-GB" dirty="0"/>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158451163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2101362" y="4690693"/>
            <a:ext cx="4941277" cy="107722"/>
          </a:xfrm>
          <a:prstGeom prst="rect">
            <a:avLst/>
          </a:prstGeom>
          <a:noFill/>
        </p:spPr>
        <p:txBody>
          <a:bodyPr wrap="square" lIns="0" tIns="0" rIns="0" bIns="0" rtlCol="0">
            <a:spAutoFit/>
          </a:bodyPr>
          <a:lstStyle/>
          <a:p>
            <a:pPr algn="ctr"/>
            <a:r>
              <a:rPr lang="en-GB" sz="700" b="0" i="0" kern="1200" dirty="0" smtClean="0">
                <a:solidFill>
                  <a:schemeClr val="tx1"/>
                </a:solidFill>
                <a:effectLst/>
                <a:latin typeface="+mn-lt"/>
                <a:ea typeface="+mn-ea"/>
                <a:cs typeface="+mn-cs"/>
              </a:rPr>
              <a:t>©2013 Microsoft Corporation. All rights reserved.</a:t>
            </a:r>
            <a:endParaRPr lang="en-GB" sz="700" dirty="0" smtClean="0">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453" y="1554812"/>
            <a:ext cx="4573094" cy="1682185"/>
          </a:xfrm>
          <a:prstGeom prst="rect">
            <a:avLst/>
          </a:prstGeom>
        </p:spPr>
      </p:pic>
    </p:spTree>
    <p:extLst>
      <p:ext uri="{BB962C8B-B14F-4D97-AF65-F5344CB8AC3E}">
        <p14:creationId xmlns:p14="http://schemas.microsoft.com/office/powerpoint/2010/main" val="5654326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39657"/>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89" y="4804703"/>
            <a:ext cx="1600617" cy="205383"/>
          </a:xfrm>
          <a:prstGeom prst="rect">
            <a:avLst/>
          </a:prstGeom>
        </p:spPr>
        <p:txBody>
          <a:bodyPr vert="horz" lIns="68589" tIns="34295" rIns="68589" bIns="34295" rtlCol="0" anchor="ctr"/>
          <a:lstStyle>
            <a:lvl1pPr algn="l">
              <a:defRPr sz="900">
                <a:solidFill>
                  <a:schemeClr val="tx1"/>
                </a:solidFill>
              </a:defRPr>
            </a:lvl1pPr>
          </a:lstStyle>
          <a:p>
            <a:fld id="{20CE17AF-4091-48A7-8681-C3B1BE5CA3B0}" type="datetime1">
              <a:rPr lang="en-GB" smtClean="0"/>
              <a:pPr/>
              <a:t>04/09/2014</a:t>
            </a:fld>
            <a:endParaRPr lang="en-GB" dirty="0"/>
          </a:p>
        </p:txBody>
      </p:sp>
      <p:sp>
        <p:nvSpPr>
          <p:cNvPr id="7" name="Footer Placeholder 4"/>
          <p:cNvSpPr>
            <a:spLocks noGrp="1"/>
          </p:cNvSpPr>
          <p:nvPr>
            <p:ph type="ftr" sz="quarter" idx="3"/>
          </p:nvPr>
        </p:nvSpPr>
        <p:spPr>
          <a:xfrm>
            <a:off x="2343760" y="4804703"/>
            <a:ext cx="4418954" cy="205383"/>
          </a:xfrm>
          <a:prstGeom prst="rect">
            <a:avLst/>
          </a:prstGeom>
        </p:spPr>
        <p:txBody>
          <a:bodyPr vert="horz" lIns="68589" tIns="34295" rIns="68589" bIns="34295" rtlCol="0" anchor="ctr"/>
          <a:lstStyle>
            <a:lvl1pPr algn="ctr">
              <a:defRPr sz="900">
                <a:solidFill>
                  <a:schemeClr val="tx1"/>
                </a:solidFill>
              </a:defRPr>
            </a:lvl1pPr>
          </a:lstStyle>
          <a:p>
            <a:endParaRPr lang="en-GB" dirty="0"/>
          </a:p>
        </p:txBody>
      </p:sp>
      <p:sp>
        <p:nvSpPr>
          <p:cNvPr id="8" name="Slide Number Placeholder 5"/>
          <p:cNvSpPr>
            <a:spLocks noGrp="1"/>
          </p:cNvSpPr>
          <p:nvPr>
            <p:ph type="sldNum" sz="quarter" idx="4"/>
          </p:nvPr>
        </p:nvSpPr>
        <p:spPr>
          <a:xfrm>
            <a:off x="7152756" y="4804703"/>
            <a:ext cx="1600617" cy="205383"/>
          </a:xfrm>
          <a:prstGeom prst="rect">
            <a:avLst/>
          </a:prstGeom>
        </p:spPr>
        <p:txBody>
          <a:bodyPr vert="horz" lIns="68589" tIns="34295" rIns="68589" bIns="34295" rtlCol="0" anchor="ctr"/>
          <a:lstStyle>
            <a:lvl1pPr algn="r">
              <a:defRPr sz="900">
                <a:solidFill>
                  <a:schemeClr val="tx1"/>
                </a:solidFill>
              </a:defRPr>
            </a:lvl1pPr>
          </a:lstStyle>
          <a:p>
            <a:fld id="{66F9B19E-23E9-4120-A06C-57F6EDB783B3}" type="slidenum">
              <a:rPr lang="en-GB" smtClean="0"/>
              <a:pPr/>
              <a:t>‹#›</a:t>
            </a:fld>
            <a:endParaRPr lang="en-GB"/>
          </a:p>
        </p:txBody>
      </p:sp>
    </p:spTree>
    <p:extLst>
      <p:ext uri="{BB962C8B-B14F-4D97-AF65-F5344CB8AC3E}">
        <p14:creationId xmlns:p14="http://schemas.microsoft.com/office/powerpoint/2010/main" val="3804032445"/>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2" r:id="rId3"/>
    <p:sldLayoutId id="2147484075" r:id="rId4"/>
    <p:sldLayoutId id="2147484078" r:id="rId5"/>
    <p:sldLayoutId id="2147484079" r:id="rId6"/>
    <p:sldLayoutId id="2147484080" r:id="rId7"/>
    <p:sldLayoutId id="2147484081" r:id="rId8"/>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72" y="506431"/>
            <a:ext cx="7225729" cy="775597"/>
          </a:xfrm>
        </p:spPr>
        <p:txBody>
          <a:bodyPr/>
          <a:lstStyle/>
          <a:p>
            <a:r>
              <a:rPr lang="en-GB" sz="3600" b="1" dirty="0" smtClean="0"/>
              <a:t>GMCV 2014</a:t>
            </a:r>
            <a:r>
              <a:rPr lang="en-GB" sz="3200" dirty="0" smtClean="0"/>
              <a:t/>
            </a:r>
            <a:br>
              <a:rPr lang="en-GB" sz="3200" dirty="0" smtClean="0"/>
            </a:br>
            <a:r>
              <a:rPr lang="en-GB" sz="2000" dirty="0" smtClean="0"/>
              <a:t>International Workshop on Graphical Models in Computer Vision</a:t>
            </a:r>
            <a:endParaRPr lang="en-GB" sz="3200" dirty="0"/>
          </a:p>
        </p:txBody>
      </p:sp>
      <p:sp>
        <p:nvSpPr>
          <p:cNvPr id="3" name="Text Placeholder 2"/>
          <p:cNvSpPr>
            <a:spLocks noGrp="1"/>
          </p:cNvSpPr>
          <p:nvPr>
            <p:ph type="body" sz="quarter" idx="12"/>
          </p:nvPr>
        </p:nvSpPr>
        <p:spPr>
          <a:xfrm>
            <a:off x="414172" y="1607821"/>
            <a:ext cx="4714088" cy="1074420"/>
          </a:xfrm>
        </p:spPr>
        <p:txBody>
          <a:bodyPr/>
          <a:lstStyle/>
          <a:p>
            <a:r>
              <a:rPr lang="en-GB" sz="1600" dirty="0" smtClean="0"/>
              <a:t>7</a:t>
            </a:r>
            <a:r>
              <a:rPr lang="en-GB" sz="1600" baseline="30000" dirty="0" smtClean="0"/>
              <a:t>th</a:t>
            </a:r>
            <a:r>
              <a:rPr lang="en-GB" sz="1600" dirty="0" smtClean="0"/>
              <a:t> September 2014, ECCV, Zurich</a:t>
            </a:r>
          </a:p>
          <a:p>
            <a:endParaRPr lang="en-GB" sz="1600" dirty="0" smtClean="0"/>
          </a:p>
          <a:p>
            <a:r>
              <a:rPr lang="en-GB" sz="1600" dirty="0" smtClean="0"/>
              <a:t>Michael Ying Yang, University of Hannover</a:t>
            </a:r>
            <a:br>
              <a:rPr lang="en-GB" sz="1600" dirty="0" smtClean="0"/>
            </a:br>
            <a:r>
              <a:rPr lang="en-GB" sz="1600" dirty="0" err="1" smtClean="0"/>
              <a:t>Qinfeng</a:t>
            </a:r>
            <a:r>
              <a:rPr lang="en-GB" sz="1600" dirty="0" smtClean="0"/>
              <a:t> (Javen) Shi, University of Adelaide</a:t>
            </a:r>
            <a:br>
              <a:rPr lang="en-GB" sz="1600" dirty="0" smtClean="0"/>
            </a:br>
            <a:r>
              <a:rPr lang="en-GB" sz="1600" dirty="0" smtClean="0"/>
              <a:t>Sebastian Nowozin, Microsoft Research</a:t>
            </a:r>
            <a:endParaRPr lang="en-GB" sz="1600" dirty="0"/>
          </a:p>
        </p:txBody>
      </p:sp>
      <p:pic>
        <p:nvPicPr>
          <p:cNvPr id="1026" name="Picture 2" descr="http://www.tnt.uni-hannover.de/gmcv/images/zurich_eccv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9425"/>
            <a:ext cx="91440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nt.uni-hannover.de/staff/yang/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95" y="1886521"/>
            <a:ext cx="690245" cy="920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s.adelaide.edu.au/%7Ejaven/me_Adelaide_2013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035" y="1886521"/>
            <a:ext cx="745261" cy="8868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bastian Nowoz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3491" y="1886521"/>
            <a:ext cx="718078" cy="88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66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p>
            <a:r>
              <a:rPr lang="en-GB" dirty="0" smtClean="0"/>
              <a:t>Perturb-and-MAP</a:t>
            </a:r>
            <a:endParaRPr lang="en-GB" dirty="0"/>
          </a:p>
        </p:txBody>
      </p:sp>
      <p:sp>
        <p:nvSpPr>
          <p:cNvPr id="3" name="Text Placeholder 2"/>
          <p:cNvSpPr>
            <a:spLocks noGrp="1"/>
          </p:cNvSpPr>
          <p:nvPr>
            <p:ph type="body" sz="quarter" idx="10"/>
          </p:nvPr>
        </p:nvSpPr>
        <p:spPr>
          <a:xfrm>
            <a:off x="389436" y="2728762"/>
            <a:ext cx="8363938" cy="1292662"/>
          </a:xfrm>
        </p:spPr>
        <p:txBody>
          <a:bodyPr/>
          <a:lstStyle/>
          <a:p>
            <a:pPr marL="0" indent="0">
              <a:buNone/>
            </a:pPr>
            <a:r>
              <a:rPr lang="en-GB" sz="2000" dirty="0" smtClean="0"/>
              <a:t>Using MAP for defining a model and for inference</a:t>
            </a:r>
          </a:p>
          <a:p>
            <a:r>
              <a:rPr lang="en-GB" sz="2000" dirty="0" smtClean="0"/>
              <a:t>Perturb-and-MAP (Papandreou and </a:t>
            </a:r>
            <a:r>
              <a:rPr lang="en-GB" sz="2000" dirty="0" err="1" smtClean="0"/>
              <a:t>Yuille</a:t>
            </a:r>
            <a:r>
              <a:rPr lang="en-GB" sz="2000" dirty="0" smtClean="0"/>
              <a:t>, 2011)</a:t>
            </a:r>
          </a:p>
          <a:p>
            <a:r>
              <a:rPr lang="en-GB" sz="2000" dirty="0" smtClean="0"/>
              <a:t>Randomized Optimum Models (Tarlow et al., 2012)</a:t>
            </a:r>
          </a:p>
          <a:p>
            <a:r>
              <a:rPr lang="en-GB" sz="2000" dirty="0" smtClean="0"/>
              <a:t>Approximate probabilistic inference using MAP (</a:t>
            </a:r>
            <a:r>
              <a:rPr lang="en-GB" sz="2000" dirty="0" err="1" smtClean="0"/>
              <a:t>Hazan</a:t>
            </a:r>
            <a:r>
              <a:rPr lang="en-GB" sz="2000" dirty="0" smtClean="0"/>
              <a:t> and </a:t>
            </a:r>
            <a:r>
              <a:rPr lang="en-GB" sz="2000" dirty="0" err="1" smtClean="0"/>
              <a:t>Jakkola</a:t>
            </a:r>
            <a:r>
              <a:rPr lang="en-GB" sz="2000" dirty="0" smtClean="0"/>
              <a:t>, 2012)</a:t>
            </a:r>
            <a:endParaRPr lang="en-GB" sz="400" dirty="0"/>
          </a:p>
        </p:txBody>
      </p:sp>
      <mc:AlternateContent xmlns:mc="http://schemas.openxmlformats.org/markup-compatibility/2006" xmlns:a14="http://schemas.microsoft.com/office/drawing/2010/main">
        <mc:Choice Requires="a14">
          <p:sp>
            <p:nvSpPr>
              <p:cNvPr id="8" name="TextBox 7"/>
              <p:cNvSpPr txBox="1"/>
              <p:nvPr/>
            </p:nvSpPr>
            <p:spPr>
              <a:xfrm>
                <a:off x="2768060" y="1363012"/>
                <a:ext cx="3254674" cy="903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b="0" i="1" smtClean="0">
                              <a:gradFill>
                                <a:gsLst>
                                  <a:gs pos="2917">
                                    <a:schemeClr val="tx1"/>
                                  </a:gs>
                                  <a:gs pos="30000">
                                    <a:schemeClr val="tx1"/>
                                  </a:gs>
                                </a:gsLst>
                                <a:lin ang="5400000" scaled="0"/>
                              </a:gradFill>
                              <a:latin typeface="Cambria Math" panose="02040503050406030204" pitchFamily="18" charset="0"/>
                            </a:rPr>
                          </m:ctrlPr>
                        </m:accPr>
                        <m:e>
                          <m:r>
                            <a:rPr lang="en-GB" sz="2800" b="0" i="1" smtClean="0">
                              <a:gradFill>
                                <a:gsLst>
                                  <a:gs pos="2917">
                                    <a:schemeClr val="tx1"/>
                                  </a:gs>
                                  <a:gs pos="30000">
                                    <a:schemeClr val="tx1"/>
                                  </a:gs>
                                </a:gsLst>
                                <a:lin ang="5400000" scaled="0"/>
                              </a:gradFill>
                              <a:latin typeface="Cambria Math" panose="02040503050406030204" pitchFamily="18" charset="0"/>
                            </a:rPr>
                            <m:t>𝐸</m:t>
                          </m:r>
                        </m:e>
                      </m:acc>
                      <m:d>
                        <m:dPr>
                          <m:ctrlPr>
                            <a:rPr lang="en-GB" sz="2800" b="0" i="1" smtClean="0">
                              <a:gradFill>
                                <a:gsLst>
                                  <a:gs pos="2917">
                                    <a:schemeClr val="tx1"/>
                                  </a:gs>
                                  <a:gs pos="30000">
                                    <a:schemeClr val="tx1"/>
                                  </a:gs>
                                </a:gsLst>
                                <a:lin ang="5400000" scaled="0"/>
                              </a:gradFill>
                              <a:latin typeface="Cambria Math" panose="02040503050406030204" pitchFamily="18" charset="0"/>
                            </a:rPr>
                          </m:ctrlPr>
                        </m:dPr>
                        <m:e>
                          <m:r>
                            <a:rPr lang="en-GB" sz="2800" b="0" i="1" smtClean="0">
                              <a:gradFill>
                                <a:gsLst>
                                  <a:gs pos="2917">
                                    <a:schemeClr val="tx1"/>
                                  </a:gs>
                                  <a:gs pos="30000">
                                    <a:schemeClr val="tx1"/>
                                  </a:gs>
                                </a:gsLst>
                                <a:lin ang="5400000" scaled="0"/>
                              </a:gradFill>
                              <a:latin typeface="Cambria Math" panose="02040503050406030204" pitchFamily="18" charset="0"/>
                            </a:rPr>
                            <m:t>𝑦</m:t>
                          </m:r>
                        </m:e>
                      </m:d>
                      <m:r>
                        <a:rPr lang="en-GB" sz="2800" i="1" smtClean="0">
                          <a:gradFill>
                            <a:gsLst>
                              <a:gs pos="2917">
                                <a:schemeClr val="tx1"/>
                              </a:gs>
                              <a:gs pos="30000">
                                <a:schemeClr val="tx1"/>
                              </a:gs>
                            </a:gsLst>
                            <a:lin ang="5400000" scaled="0"/>
                          </a:gradFill>
                          <a:latin typeface="Cambria Math" panose="02040503050406030204" pitchFamily="18" charset="0"/>
                        </a:rPr>
                        <m:t>=</m:t>
                      </m:r>
                      <m:r>
                        <a:rPr lang="en-GB" sz="2800" b="0" i="1" smtClean="0">
                          <a:gradFill>
                            <a:gsLst>
                              <a:gs pos="2917">
                                <a:schemeClr val="tx1"/>
                              </a:gs>
                              <a:gs pos="30000">
                                <a:schemeClr val="tx1"/>
                              </a:gs>
                            </a:gsLst>
                            <a:lin ang="5400000" scaled="0"/>
                          </a:gradFill>
                          <a:latin typeface="Cambria Math" panose="02040503050406030204" pitchFamily="18" charset="0"/>
                        </a:rPr>
                        <m:t>𝐸</m:t>
                      </m:r>
                      <m:d>
                        <m:dPr>
                          <m:ctrlPr>
                            <a:rPr lang="en-GB" sz="2800" b="0" i="1" smtClean="0">
                              <a:gradFill>
                                <a:gsLst>
                                  <a:gs pos="2917">
                                    <a:schemeClr val="tx1"/>
                                  </a:gs>
                                  <a:gs pos="30000">
                                    <a:schemeClr val="tx1"/>
                                  </a:gs>
                                </a:gsLst>
                                <a:lin ang="5400000" scaled="0"/>
                              </a:gradFill>
                              <a:latin typeface="Cambria Math" panose="02040503050406030204" pitchFamily="18" charset="0"/>
                            </a:rPr>
                          </m:ctrlPr>
                        </m:dPr>
                        <m:e>
                          <m:r>
                            <a:rPr lang="en-GB" sz="2800" b="0" i="1" smtClean="0">
                              <a:gradFill>
                                <a:gsLst>
                                  <a:gs pos="2917">
                                    <a:schemeClr val="tx1"/>
                                  </a:gs>
                                  <a:gs pos="30000">
                                    <a:schemeClr val="tx1"/>
                                  </a:gs>
                                </a:gsLst>
                                <a:lin ang="5400000" scaled="0"/>
                              </a:gradFill>
                              <a:latin typeface="Cambria Math" panose="02040503050406030204" pitchFamily="18" charset="0"/>
                            </a:rPr>
                            <m:t>𝑦</m:t>
                          </m:r>
                        </m:e>
                      </m:d>
                      <m:r>
                        <a:rPr lang="en-GB" sz="2800" b="0" i="1" smtClean="0">
                          <a:gradFill>
                            <a:gsLst>
                              <a:gs pos="2917">
                                <a:schemeClr val="tx1"/>
                              </a:gs>
                              <a:gs pos="30000">
                                <a:schemeClr val="tx1"/>
                              </a:gs>
                            </a:gsLst>
                            <a:lin ang="5400000" scaled="0"/>
                          </a:gradFill>
                          <a:latin typeface="Cambria Math" panose="02040503050406030204" pitchFamily="18" charset="0"/>
                        </a:rPr>
                        <m:t>+</m:t>
                      </m:r>
                      <m:r>
                        <a:rPr lang="en-GB" sz="2800" b="0" i="1" smtClean="0">
                          <a:gradFill>
                            <a:gsLst>
                              <a:gs pos="2917">
                                <a:schemeClr val="tx1"/>
                              </a:gs>
                              <a:gs pos="30000">
                                <a:schemeClr val="tx1"/>
                              </a:gs>
                            </a:gsLst>
                            <a:lin ang="5400000" scaled="0"/>
                          </a:gradFill>
                          <a:latin typeface="Cambria Math" panose="02040503050406030204" pitchFamily="18" charset="0"/>
                        </a:rPr>
                        <m:t>𝑁</m:t>
                      </m:r>
                      <m:r>
                        <a:rPr lang="en-GB" sz="2800" b="0" i="1" smtClean="0">
                          <a:gradFill>
                            <a:gsLst>
                              <a:gs pos="2917">
                                <a:schemeClr val="tx1"/>
                              </a:gs>
                              <a:gs pos="30000">
                                <a:schemeClr val="tx1"/>
                              </a:gs>
                            </a:gsLst>
                            <a:lin ang="5400000" scaled="0"/>
                          </a:gradFill>
                          <a:latin typeface="Cambria Math" panose="02040503050406030204" pitchFamily="18" charset="0"/>
                        </a:rPr>
                        <m:t>(</m:t>
                      </m:r>
                      <m:r>
                        <a:rPr lang="en-GB" sz="2800" b="0" i="1" smtClean="0">
                          <a:gradFill>
                            <a:gsLst>
                              <a:gs pos="2917">
                                <a:schemeClr val="tx1"/>
                              </a:gs>
                              <a:gs pos="30000">
                                <a:schemeClr val="tx1"/>
                              </a:gs>
                            </a:gsLst>
                            <a:lin ang="5400000" scaled="0"/>
                          </a:gradFill>
                          <a:latin typeface="Cambria Math" panose="02040503050406030204" pitchFamily="18" charset="0"/>
                        </a:rPr>
                        <m:t>𝑦</m:t>
                      </m:r>
                      <m:r>
                        <a:rPr lang="en-GB" sz="2800" b="0" i="1" smtClean="0">
                          <a:gradFill>
                            <a:gsLst>
                              <a:gs pos="2917">
                                <a:schemeClr val="tx1"/>
                              </a:gs>
                              <a:gs pos="30000">
                                <a:schemeClr val="tx1"/>
                              </a:gs>
                            </a:gsLst>
                            <a:lin ang="5400000" scaled="0"/>
                          </a:gradFill>
                          <a:latin typeface="Cambria Math" panose="02040503050406030204" pitchFamily="18" charset="0"/>
                        </a:rPr>
                        <m:t>)</m:t>
                      </m:r>
                    </m:oMath>
                  </m:oMathPara>
                </a14:m>
                <a:endParaRPr lang="en-GB" sz="2800" dirty="0" smtClean="0">
                  <a:gradFill>
                    <a:gsLst>
                      <a:gs pos="2917">
                        <a:schemeClr val="tx1"/>
                      </a:gs>
                      <a:gs pos="30000">
                        <a:schemeClr val="tx1"/>
                      </a:gs>
                    </a:gsLst>
                    <a:lin ang="5400000" scaled="0"/>
                  </a:gradFill>
                </a:endParaRPr>
              </a:p>
              <a:p>
                <a:pPr/>
                <a14:m>
                  <m:oMathPara xmlns:m="http://schemas.openxmlformats.org/officeDocument/2006/math">
                    <m:oMathParaPr>
                      <m:jc m:val="centerGroup"/>
                    </m:oMathParaPr>
                    <m:oMath xmlns:m="http://schemas.openxmlformats.org/officeDocument/2006/math">
                      <m:sSup>
                        <m:sSupPr>
                          <m:ctrlPr>
                            <a:rPr lang="en-GB" sz="2800" b="0" i="1" smtClean="0">
                              <a:gradFill>
                                <a:gsLst>
                                  <a:gs pos="2917">
                                    <a:schemeClr val="tx1"/>
                                  </a:gs>
                                  <a:gs pos="30000">
                                    <a:schemeClr val="tx1"/>
                                  </a:gs>
                                </a:gsLst>
                                <a:lin ang="5400000" scaled="0"/>
                              </a:gradFill>
                              <a:latin typeface="Cambria Math" panose="02040503050406030204" pitchFamily="18" charset="0"/>
                            </a:rPr>
                          </m:ctrlPr>
                        </m:sSupPr>
                        <m:e>
                          <m:r>
                            <a:rPr lang="en-GB" sz="2800" b="0" i="1" smtClean="0">
                              <a:gradFill>
                                <a:gsLst>
                                  <a:gs pos="2917">
                                    <a:schemeClr val="tx1"/>
                                  </a:gs>
                                  <a:gs pos="30000">
                                    <a:schemeClr val="tx1"/>
                                  </a:gs>
                                </a:gsLst>
                                <a:lin ang="5400000" scaled="0"/>
                              </a:gradFill>
                              <a:latin typeface="Cambria Math" panose="02040503050406030204" pitchFamily="18" charset="0"/>
                            </a:rPr>
                            <m:t>𝑦</m:t>
                          </m:r>
                        </m:e>
                        <m:sup>
                          <m:r>
                            <a:rPr lang="en-GB" sz="2800" b="0" i="1" smtClean="0">
                              <a:gradFill>
                                <a:gsLst>
                                  <a:gs pos="2917">
                                    <a:schemeClr val="tx1"/>
                                  </a:gs>
                                  <a:gs pos="30000">
                                    <a:schemeClr val="tx1"/>
                                  </a:gs>
                                </a:gsLst>
                                <a:lin ang="5400000" scaled="0"/>
                              </a:gradFill>
                              <a:latin typeface="Cambria Math" panose="02040503050406030204" pitchFamily="18" charset="0"/>
                            </a:rPr>
                            <m:t>∗</m:t>
                          </m:r>
                        </m:sup>
                      </m:sSup>
                      <m:r>
                        <a:rPr lang="en-GB" sz="2800" b="0" i="1" smtClean="0">
                          <a:gradFill>
                            <a:gsLst>
                              <a:gs pos="2917">
                                <a:schemeClr val="tx1"/>
                              </a:gs>
                              <a:gs pos="30000">
                                <a:schemeClr val="tx1"/>
                              </a:gs>
                            </a:gsLst>
                            <a:lin ang="5400000" scaled="0"/>
                          </a:gradFill>
                          <a:latin typeface="Cambria Math" panose="02040503050406030204" pitchFamily="18" charset="0"/>
                        </a:rPr>
                        <m:t>= </m:t>
                      </m:r>
                      <m:sSub>
                        <m:sSubPr>
                          <m:ctrlPr>
                            <a:rPr lang="en-GB" sz="2800" b="0" i="1" smtClean="0">
                              <a:gradFill>
                                <a:gsLst>
                                  <a:gs pos="2917">
                                    <a:schemeClr val="tx1"/>
                                  </a:gs>
                                  <a:gs pos="30000">
                                    <a:schemeClr val="tx1"/>
                                  </a:gs>
                                </a:gsLst>
                                <a:lin ang="5400000" scaled="0"/>
                              </a:gradFill>
                              <a:latin typeface="Cambria Math" panose="02040503050406030204" pitchFamily="18" charset="0"/>
                            </a:rPr>
                          </m:ctrlPr>
                        </m:sSubPr>
                        <m:e>
                          <m:r>
                            <m:rPr>
                              <m:sty m:val="p"/>
                            </m:rPr>
                            <a:rPr lang="en-GB" sz="2800" b="0" i="0" smtClean="0">
                              <a:gradFill>
                                <a:gsLst>
                                  <a:gs pos="2917">
                                    <a:schemeClr val="tx1"/>
                                  </a:gs>
                                  <a:gs pos="30000">
                                    <a:schemeClr val="tx1"/>
                                  </a:gs>
                                </a:gsLst>
                                <a:lin ang="5400000" scaled="0"/>
                              </a:gradFill>
                              <a:latin typeface="Cambria Math" panose="02040503050406030204" pitchFamily="18" charset="0"/>
                            </a:rPr>
                            <m:t>argmin</m:t>
                          </m:r>
                        </m:e>
                        <m:sub>
                          <m:r>
                            <a:rPr lang="en-GB" sz="2800" b="0" i="1" smtClean="0">
                              <a:gradFill>
                                <a:gsLst>
                                  <a:gs pos="2917">
                                    <a:schemeClr val="tx1"/>
                                  </a:gs>
                                  <a:gs pos="30000">
                                    <a:schemeClr val="tx1"/>
                                  </a:gs>
                                </a:gsLst>
                                <a:lin ang="5400000" scaled="0"/>
                              </a:gradFill>
                              <a:latin typeface="Cambria Math" panose="02040503050406030204" pitchFamily="18" charset="0"/>
                            </a:rPr>
                            <m:t>𝑦</m:t>
                          </m:r>
                        </m:sub>
                      </m:sSub>
                      <m:r>
                        <a:rPr lang="en-GB" sz="2800" b="0" i="1" smtClean="0">
                          <a:gradFill>
                            <a:gsLst>
                              <a:gs pos="2917">
                                <a:schemeClr val="tx1"/>
                              </a:gs>
                              <a:gs pos="30000">
                                <a:schemeClr val="tx1"/>
                              </a:gs>
                            </a:gsLst>
                            <a:lin ang="5400000" scaled="0"/>
                          </a:gradFill>
                          <a:latin typeface="Cambria Math" panose="02040503050406030204" pitchFamily="18" charset="0"/>
                        </a:rPr>
                        <m:t> </m:t>
                      </m:r>
                      <m:acc>
                        <m:accPr>
                          <m:chr m:val="̅"/>
                          <m:ctrlPr>
                            <a:rPr lang="en-GB" sz="2800" b="0" i="1" smtClean="0">
                              <a:gradFill>
                                <a:gsLst>
                                  <a:gs pos="2917">
                                    <a:schemeClr val="tx1"/>
                                  </a:gs>
                                  <a:gs pos="30000">
                                    <a:schemeClr val="tx1"/>
                                  </a:gs>
                                </a:gsLst>
                                <a:lin ang="5400000" scaled="0"/>
                              </a:gradFill>
                              <a:latin typeface="Cambria Math" panose="02040503050406030204" pitchFamily="18" charset="0"/>
                            </a:rPr>
                          </m:ctrlPr>
                        </m:accPr>
                        <m:e>
                          <m:r>
                            <a:rPr lang="en-GB" sz="2800" b="0" i="1" smtClean="0">
                              <a:gradFill>
                                <a:gsLst>
                                  <a:gs pos="2917">
                                    <a:schemeClr val="tx1"/>
                                  </a:gs>
                                  <a:gs pos="30000">
                                    <a:schemeClr val="tx1"/>
                                  </a:gs>
                                </a:gsLst>
                                <a:lin ang="5400000" scaled="0"/>
                              </a:gradFill>
                              <a:latin typeface="Cambria Math" panose="02040503050406030204" pitchFamily="18" charset="0"/>
                            </a:rPr>
                            <m:t>𝐸</m:t>
                          </m:r>
                        </m:e>
                      </m:acc>
                      <m:r>
                        <a:rPr lang="en-GB" sz="2800" b="0" i="1" smtClean="0">
                          <a:gradFill>
                            <a:gsLst>
                              <a:gs pos="2917">
                                <a:schemeClr val="tx1"/>
                              </a:gs>
                              <a:gs pos="30000">
                                <a:schemeClr val="tx1"/>
                              </a:gs>
                            </a:gsLst>
                            <a:lin ang="5400000" scaled="0"/>
                          </a:gradFill>
                          <a:latin typeface="Cambria Math" panose="02040503050406030204" pitchFamily="18" charset="0"/>
                        </a:rPr>
                        <m:t>(</m:t>
                      </m:r>
                      <m:r>
                        <a:rPr lang="en-GB" sz="2800" b="0" i="1" smtClean="0">
                          <a:gradFill>
                            <a:gsLst>
                              <a:gs pos="2917">
                                <a:schemeClr val="tx1"/>
                              </a:gs>
                              <a:gs pos="30000">
                                <a:schemeClr val="tx1"/>
                              </a:gs>
                            </a:gsLst>
                            <a:lin ang="5400000" scaled="0"/>
                          </a:gradFill>
                          <a:latin typeface="Cambria Math" panose="02040503050406030204" pitchFamily="18" charset="0"/>
                        </a:rPr>
                        <m:t>𝑦</m:t>
                      </m:r>
                      <m:r>
                        <a:rPr lang="en-GB" sz="2800" b="0" i="1" smtClean="0">
                          <a:gradFill>
                            <a:gsLst>
                              <a:gs pos="2917">
                                <a:schemeClr val="tx1"/>
                              </a:gs>
                              <a:gs pos="30000">
                                <a:schemeClr val="tx1"/>
                              </a:gs>
                            </a:gsLst>
                            <a:lin ang="5400000" scaled="0"/>
                          </a:gradFill>
                          <a:latin typeface="Cambria Math" panose="02040503050406030204" pitchFamily="18" charset="0"/>
                        </a:rPr>
                        <m:t>)</m:t>
                      </m:r>
                    </m:oMath>
                  </m:oMathPara>
                </a14:m>
                <a:endParaRPr lang="en-GB" sz="2800" dirty="0" err="1" smtClean="0">
                  <a:gradFill>
                    <a:gsLst>
                      <a:gs pos="2917">
                        <a:schemeClr val="tx1"/>
                      </a:gs>
                      <a:gs pos="30000">
                        <a:schemeClr val="tx1"/>
                      </a:gs>
                    </a:gsLst>
                    <a:lin ang="5400000" scaled="0"/>
                  </a:gra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768060" y="1363012"/>
                <a:ext cx="3254674" cy="903774"/>
              </a:xfrm>
              <a:prstGeom prst="rect">
                <a:avLst/>
              </a:prstGeom>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956668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p>
            <a:r>
              <a:rPr lang="en-GB" dirty="0" smtClean="0"/>
              <a:t>Joint Inference and Learning</a:t>
            </a:r>
            <a:endParaRPr lang="en-GB" dirty="0"/>
          </a:p>
        </p:txBody>
      </p:sp>
      <p:sp>
        <p:nvSpPr>
          <p:cNvPr id="3" name="Text Placeholder 2"/>
          <p:cNvSpPr>
            <a:spLocks noGrp="1"/>
          </p:cNvSpPr>
          <p:nvPr>
            <p:ph type="body" sz="quarter" idx="10"/>
          </p:nvPr>
        </p:nvSpPr>
        <p:spPr>
          <a:xfrm>
            <a:off x="389436" y="2659390"/>
            <a:ext cx="8363938" cy="2074414"/>
          </a:xfrm>
        </p:spPr>
        <p:txBody>
          <a:bodyPr/>
          <a:lstStyle/>
          <a:p>
            <a:pPr marL="0" indent="0">
              <a:buNone/>
            </a:pPr>
            <a:r>
              <a:rPr lang="en-GB" sz="2000" dirty="0" smtClean="0"/>
              <a:t>“Approximate inference as a non-linear function”</a:t>
            </a:r>
            <a:endParaRPr lang="en-GB" sz="400" dirty="0" smtClean="0"/>
          </a:p>
          <a:p>
            <a:r>
              <a:rPr lang="en-GB" sz="1600" dirty="0" smtClean="0"/>
              <a:t>(</a:t>
            </a:r>
            <a:r>
              <a:rPr lang="en-GB" sz="1600" dirty="0" err="1" smtClean="0"/>
              <a:t>Barbu</a:t>
            </a:r>
            <a:r>
              <a:rPr lang="en-GB" sz="1600" dirty="0" smtClean="0"/>
              <a:t>, 2009), (Domke, 2011), (Ross et al., 2011), (</a:t>
            </a:r>
            <a:r>
              <a:rPr lang="en-GB" sz="1600" dirty="0" err="1" smtClean="0"/>
              <a:t>Stoyanov</a:t>
            </a:r>
            <a:r>
              <a:rPr lang="en-GB" sz="1600" dirty="0" smtClean="0"/>
              <a:t> et al., 2011)</a:t>
            </a:r>
          </a:p>
          <a:p>
            <a:r>
              <a:rPr lang="en-GB" sz="1600" dirty="0" smtClean="0"/>
              <a:t>Consistently better accuracy and speed than classic approach of</a:t>
            </a:r>
            <a:br>
              <a:rPr lang="en-GB" sz="1600" dirty="0" smtClean="0"/>
            </a:br>
            <a:r>
              <a:rPr lang="en-GB" sz="1600" dirty="0" smtClean="0"/>
              <a:t>1. postulating a model, 2. using approximate inference, 3. doing maximum likelihood estimation</a:t>
            </a:r>
          </a:p>
          <a:p>
            <a:r>
              <a:rPr lang="en-GB" sz="1600" dirty="0" smtClean="0"/>
              <a:t>Estimation problem solved using </a:t>
            </a:r>
            <a:r>
              <a:rPr lang="en-GB" sz="1600" dirty="0" err="1" smtClean="0"/>
              <a:t>backpropagation</a:t>
            </a:r>
            <a:r>
              <a:rPr lang="en-GB" sz="1600" dirty="0" smtClean="0"/>
              <a:t> (“back mean field”, “back TRW-S”)</a:t>
            </a:r>
            <a:br>
              <a:rPr lang="en-GB" sz="1600" dirty="0" smtClean="0"/>
            </a:br>
            <a:endParaRPr lang="en-GB" sz="1600" dirty="0" smtClean="0"/>
          </a:p>
          <a:p>
            <a:r>
              <a:rPr lang="en-GB" sz="1600" dirty="0" smtClean="0"/>
              <a:t>Implicitly defined model: no separation between model and inference</a:t>
            </a:r>
          </a:p>
          <a:p>
            <a:r>
              <a:rPr lang="en-GB" sz="1600" dirty="0" smtClean="0"/>
              <a:t>Connects inference procedures in graphical models to feed-forward neural networks</a:t>
            </a:r>
            <a:endParaRPr lang="en-GB" sz="500" dirty="0" smtClean="0"/>
          </a:p>
        </p:txBody>
      </p:sp>
      <p:grpSp>
        <p:nvGrpSpPr>
          <p:cNvPr id="34" name="Group 33"/>
          <p:cNvGrpSpPr/>
          <p:nvPr/>
        </p:nvGrpSpPr>
        <p:grpSpPr>
          <a:xfrm>
            <a:off x="1333500" y="1276350"/>
            <a:ext cx="885825" cy="819629"/>
            <a:chOff x="866775" y="1514475"/>
            <a:chExt cx="885825" cy="819629"/>
          </a:xfrm>
        </p:grpSpPr>
        <p:sp>
          <p:nvSpPr>
            <p:cNvPr id="4" name="Oval 3"/>
            <p:cNvSpPr/>
            <p:nvPr/>
          </p:nvSpPr>
          <p:spPr bwMode="auto">
            <a:xfrm>
              <a:off x="866775"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485900"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1485899" y="2067404"/>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866775" y="206354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Connector 8"/>
            <p:cNvCxnSpPr>
              <a:stCxn id="4" idx="6"/>
              <a:endCxn id="5" idx="2"/>
            </p:cNvCxnSpPr>
            <p:nvPr/>
          </p:nvCxnSpPr>
          <p:spPr>
            <a:xfrm>
              <a:off x="1133475" y="1647825"/>
              <a:ext cx="352425" cy="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4"/>
              <a:endCxn id="7" idx="0"/>
            </p:cNvCxnSpPr>
            <p:nvPr/>
          </p:nvCxnSpPr>
          <p:spPr>
            <a:xfrm>
              <a:off x="1000125" y="1781175"/>
              <a:ext cx="0" cy="28237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4"/>
              <a:endCxn id="6" idx="0"/>
            </p:cNvCxnSpPr>
            <p:nvPr/>
          </p:nvCxnSpPr>
          <p:spPr>
            <a:xfrm flipH="1">
              <a:off x="1619249" y="1781175"/>
              <a:ext cx="1" cy="28622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6"/>
              <a:endCxn id="6" idx="2"/>
            </p:cNvCxnSpPr>
            <p:nvPr/>
          </p:nvCxnSpPr>
          <p:spPr>
            <a:xfrm>
              <a:off x="1133475" y="2196895"/>
              <a:ext cx="352424" cy="385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7"/>
              <a:endCxn id="5" idx="3"/>
            </p:cNvCxnSpPr>
            <p:nvPr/>
          </p:nvCxnSpPr>
          <p:spPr>
            <a:xfrm flipV="1">
              <a:off x="1094418" y="1742118"/>
              <a:ext cx="430539" cy="360484"/>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943225" y="1276350"/>
            <a:ext cx="885825" cy="819629"/>
            <a:chOff x="866775" y="1514475"/>
            <a:chExt cx="885825" cy="819629"/>
          </a:xfrm>
        </p:grpSpPr>
        <p:sp>
          <p:nvSpPr>
            <p:cNvPr id="36" name="Oval 35"/>
            <p:cNvSpPr/>
            <p:nvPr/>
          </p:nvSpPr>
          <p:spPr bwMode="auto">
            <a:xfrm>
              <a:off x="866775"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1485900"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1485899" y="2067404"/>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Oval 38"/>
            <p:cNvSpPr/>
            <p:nvPr/>
          </p:nvSpPr>
          <p:spPr bwMode="auto">
            <a:xfrm>
              <a:off x="866775" y="206354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0" name="Straight Connector 39"/>
            <p:cNvCxnSpPr>
              <a:stCxn id="36" idx="6"/>
              <a:endCxn id="37" idx="2"/>
            </p:cNvCxnSpPr>
            <p:nvPr/>
          </p:nvCxnSpPr>
          <p:spPr>
            <a:xfrm>
              <a:off x="1133475" y="1647825"/>
              <a:ext cx="352425" cy="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6" idx="4"/>
              <a:endCxn id="39" idx="0"/>
            </p:cNvCxnSpPr>
            <p:nvPr/>
          </p:nvCxnSpPr>
          <p:spPr>
            <a:xfrm>
              <a:off x="1000125" y="1781175"/>
              <a:ext cx="0" cy="28237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7" idx="4"/>
              <a:endCxn id="38" idx="0"/>
            </p:cNvCxnSpPr>
            <p:nvPr/>
          </p:nvCxnSpPr>
          <p:spPr>
            <a:xfrm flipH="1">
              <a:off x="1619249" y="1781175"/>
              <a:ext cx="1" cy="28622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6"/>
              <a:endCxn id="38" idx="2"/>
            </p:cNvCxnSpPr>
            <p:nvPr/>
          </p:nvCxnSpPr>
          <p:spPr>
            <a:xfrm>
              <a:off x="1133475" y="2196895"/>
              <a:ext cx="352424" cy="385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9" idx="7"/>
              <a:endCxn id="37" idx="3"/>
            </p:cNvCxnSpPr>
            <p:nvPr/>
          </p:nvCxnSpPr>
          <p:spPr>
            <a:xfrm flipV="1">
              <a:off x="1094418" y="1742118"/>
              <a:ext cx="430539" cy="360484"/>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550568" y="1276350"/>
            <a:ext cx="885825" cy="819629"/>
            <a:chOff x="866775" y="1514475"/>
            <a:chExt cx="885825" cy="819629"/>
          </a:xfrm>
        </p:grpSpPr>
        <p:sp>
          <p:nvSpPr>
            <p:cNvPr id="46" name="Oval 45"/>
            <p:cNvSpPr/>
            <p:nvPr/>
          </p:nvSpPr>
          <p:spPr bwMode="auto">
            <a:xfrm>
              <a:off x="866775"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Oval 46"/>
            <p:cNvSpPr/>
            <p:nvPr/>
          </p:nvSpPr>
          <p:spPr bwMode="auto">
            <a:xfrm>
              <a:off x="1485900"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Oval 47"/>
            <p:cNvSpPr/>
            <p:nvPr/>
          </p:nvSpPr>
          <p:spPr bwMode="auto">
            <a:xfrm>
              <a:off x="1485899" y="2067404"/>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866775" y="206354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0" name="Straight Connector 49"/>
            <p:cNvCxnSpPr>
              <a:stCxn id="46" idx="6"/>
              <a:endCxn id="47" idx="2"/>
            </p:cNvCxnSpPr>
            <p:nvPr/>
          </p:nvCxnSpPr>
          <p:spPr>
            <a:xfrm>
              <a:off x="1133475" y="1647825"/>
              <a:ext cx="352425" cy="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4"/>
              <a:endCxn id="49" idx="0"/>
            </p:cNvCxnSpPr>
            <p:nvPr/>
          </p:nvCxnSpPr>
          <p:spPr>
            <a:xfrm>
              <a:off x="1000125" y="1781175"/>
              <a:ext cx="0" cy="28237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4"/>
              <a:endCxn id="48" idx="0"/>
            </p:cNvCxnSpPr>
            <p:nvPr/>
          </p:nvCxnSpPr>
          <p:spPr>
            <a:xfrm flipH="1">
              <a:off x="1619249" y="1781175"/>
              <a:ext cx="1" cy="28622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9" idx="6"/>
              <a:endCxn id="48" idx="2"/>
            </p:cNvCxnSpPr>
            <p:nvPr/>
          </p:nvCxnSpPr>
          <p:spPr>
            <a:xfrm>
              <a:off x="1133475" y="2196895"/>
              <a:ext cx="352424" cy="385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7"/>
              <a:endCxn id="47" idx="3"/>
            </p:cNvCxnSpPr>
            <p:nvPr/>
          </p:nvCxnSpPr>
          <p:spPr>
            <a:xfrm flipV="1">
              <a:off x="1094418" y="1742118"/>
              <a:ext cx="430539" cy="360484"/>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157911" y="1272491"/>
            <a:ext cx="885825" cy="819629"/>
            <a:chOff x="866775" y="1514475"/>
            <a:chExt cx="885825" cy="819629"/>
          </a:xfrm>
        </p:grpSpPr>
        <p:sp>
          <p:nvSpPr>
            <p:cNvPr id="56" name="Oval 55"/>
            <p:cNvSpPr/>
            <p:nvPr/>
          </p:nvSpPr>
          <p:spPr bwMode="auto">
            <a:xfrm>
              <a:off x="866775"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Oval 56"/>
            <p:cNvSpPr/>
            <p:nvPr/>
          </p:nvSpPr>
          <p:spPr bwMode="auto">
            <a:xfrm>
              <a:off x="1485900" y="151447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Oval 57"/>
            <p:cNvSpPr/>
            <p:nvPr/>
          </p:nvSpPr>
          <p:spPr bwMode="auto">
            <a:xfrm>
              <a:off x="1485899" y="2067404"/>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Oval 58"/>
            <p:cNvSpPr/>
            <p:nvPr/>
          </p:nvSpPr>
          <p:spPr bwMode="auto">
            <a:xfrm>
              <a:off x="866775" y="2063545"/>
              <a:ext cx="266700" cy="266700"/>
            </a:xfrm>
            <a:prstGeom prst="ellipse">
              <a:avLst/>
            </a:prstGeom>
            <a:no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0" name="Straight Connector 59"/>
            <p:cNvCxnSpPr>
              <a:stCxn id="56" idx="6"/>
              <a:endCxn id="57" idx="2"/>
            </p:cNvCxnSpPr>
            <p:nvPr/>
          </p:nvCxnSpPr>
          <p:spPr>
            <a:xfrm>
              <a:off x="1133475" y="1647825"/>
              <a:ext cx="352425" cy="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6" idx="4"/>
              <a:endCxn id="59" idx="0"/>
            </p:cNvCxnSpPr>
            <p:nvPr/>
          </p:nvCxnSpPr>
          <p:spPr>
            <a:xfrm>
              <a:off x="1000125" y="1781175"/>
              <a:ext cx="0" cy="282370"/>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7" idx="4"/>
              <a:endCxn id="58" idx="0"/>
            </p:cNvCxnSpPr>
            <p:nvPr/>
          </p:nvCxnSpPr>
          <p:spPr>
            <a:xfrm flipH="1">
              <a:off x="1619249" y="1781175"/>
              <a:ext cx="1" cy="28622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9" idx="6"/>
              <a:endCxn id="58" idx="2"/>
            </p:cNvCxnSpPr>
            <p:nvPr/>
          </p:nvCxnSpPr>
          <p:spPr>
            <a:xfrm>
              <a:off x="1133475" y="2196895"/>
              <a:ext cx="352424" cy="3859"/>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7"/>
              <a:endCxn id="57" idx="3"/>
            </p:cNvCxnSpPr>
            <p:nvPr/>
          </p:nvCxnSpPr>
          <p:spPr>
            <a:xfrm flipV="1">
              <a:off x="1094418" y="1742118"/>
              <a:ext cx="430539" cy="360484"/>
            </a:xfrm>
            <a:prstGeom prst="line">
              <a:avLst/>
            </a:prstGeom>
            <a:ln w="22225">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5" name="Right Arrow 64"/>
          <p:cNvSpPr/>
          <p:nvPr/>
        </p:nvSpPr>
        <p:spPr bwMode="auto">
          <a:xfrm>
            <a:off x="2352675" y="1539191"/>
            <a:ext cx="438150" cy="2823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ight Arrow 65"/>
          <p:cNvSpPr/>
          <p:nvPr/>
        </p:nvSpPr>
        <p:spPr bwMode="auto">
          <a:xfrm>
            <a:off x="3962400" y="1539191"/>
            <a:ext cx="438150" cy="2823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ight Arrow 66"/>
          <p:cNvSpPr/>
          <p:nvPr/>
        </p:nvSpPr>
        <p:spPr bwMode="auto">
          <a:xfrm>
            <a:off x="5586411" y="1500134"/>
            <a:ext cx="438150" cy="2823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ight Arrow 67"/>
          <p:cNvSpPr/>
          <p:nvPr/>
        </p:nvSpPr>
        <p:spPr bwMode="auto">
          <a:xfrm>
            <a:off x="7266148" y="1500134"/>
            <a:ext cx="438150" cy="28237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97629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885950" y="1604962"/>
            <a:ext cx="2299990" cy="6762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389436" y="333188"/>
            <a:ext cx="8363938" cy="567848"/>
          </a:xfrm>
        </p:spPr>
        <p:txBody>
          <a:bodyPr/>
          <a:lstStyle/>
          <a:p>
            <a:r>
              <a:rPr lang="en-GB" dirty="0" smtClean="0"/>
              <a:t>Sequential Prediction</a:t>
            </a:r>
            <a:endParaRPr lang="en-GB" dirty="0"/>
          </a:p>
        </p:txBody>
      </p:sp>
      <p:sp>
        <p:nvSpPr>
          <p:cNvPr id="3" name="Text Placeholder 2"/>
          <p:cNvSpPr>
            <a:spLocks noGrp="1"/>
          </p:cNvSpPr>
          <p:nvPr>
            <p:ph type="body" sz="quarter" idx="10"/>
          </p:nvPr>
        </p:nvSpPr>
        <p:spPr>
          <a:xfrm>
            <a:off x="389436" y="3105149"/>
            <a:ext cx="8363938" cy="1569660"/>
          </a:xfrm>
        </p:spPr>
        <p:txBody>
          <a:bodyPr/>
          <a:lstStyle/>
          <a:p>
            <a:r>
              <a:rPr lang="en-GB" sz="2000" dirty="0" smtClean="0"/>
              <a:t>Search-based structured prediction, SEARN (</a:t>
            </a:r>
            <a:r>
              <a:rPr lang="en-GB" sz="2000" dirty="0" err="1" smtClean="0"/>
              <a:t>Daumé</a:t>
            </a:r>
            <a:r>
              <a:rPr lang="en-GB" sz="2000" dirty="0" smtClean="0"/>
              <a:t> et al., 2009)</a:t>
            </a:r>
            <a:r>
              <a:rPr lang="en-GB" sz="400" dirty="0" smtClean="0"/>
              <a:t/>
            </a:r>
            <a:br>
              <a:rPr lang="en-GB" sz="400" dirty="0" smtClean="0"/>
            </a:br>
            <a:r>
              <a:rPr lang="en-GB" sz="2000" dirty="0" smtClean="0"/>
              <a:t>model prediction as a sequence of conditional decisions, learn policy</a:t>
            </a:r>
          </a:p>
          <a:p>
            <a:r>
              <a:rPr lang="en-GB" sz="2000" dirty="0" smtClean="0"/>
              <a:t>Dagger (Ross et al., 2011)</a:t>
            </a:r>
          </a:p>
          <a:p>
            <a:r>
              <a:rPr lang="en-GB" sz="2000" dirty="0" smtClean="0"/>
              <a:t>Conditional evaluation of expensive-to-compute features (Weiss and Taskar, 2014)</a:t>
            </a:r>
          </a:p>
          <a:p>
            <a:r>
              <a:rPr lang="en-GB" sz="2000" dirty="0" smtClean="0"/>
              <a:t>Connects inference in graphical models to reinforcement learning</a:t>
            </a:r>
          </a:p>
        </p:txBody>
      </p:sp>
      <p:sp>
        <p:nvSpPr>
          <p:cNvPr id="4" name="Oval 3"/>
          <p:cNvSpPr/>
          <p:nvPr/>
        </p:nvSpPr>
        <p:spPr bwMode="auto">
          <a:xfrm>
            <a:off x="2114550" y="1800225"/>
            <a:ext cx="285750" cy="285750"/>
          </a:xfrm>
          <a:prstGeom prst="ellipse">
            <a:avLst/>
          </a:prstGeom>
          <a:solidFill>
            <a:schemeClr val="bg2"/>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2886075" y="1800225"/>
            <a:ext cx="285750" cy="285750"/>
          </a:xfrm>
          <a:prstGeom prst="ellipse">
            <a:avLst/>
          </a:prstGeom>
          <a:solidFill>
            <a:schemeClr val="bg2"/>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3657600" y="1800225"/>
            <a:ext cx="285750" cy="285750"/>
          </a:xfrm>
          <a:prstGeom prst="ellipse">
            <a:avLst/>
          </a:prstGeom>
          <a:solidFill>
            <a:schemeClr val="bg2"/>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4428530" y="1800225"/>
            <a:ext cx="285750" cy="285750"/>
          </a:xfrm>
          <a:prstGeom prst="ellipse">
            <a:avLst/>
          </a:prstGeom>
          <a:solidFill>
            <a:schemeClr val="bg2"/>
          </a:solidFill>
          <a:ln w="2857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0" name="Curved Connector 9"/>
          <p:cNvCxnSpPr>
            <a:stCxn id="8" idx="0"/>
            <a:endCxn id="7" idx="0"/>
          </p:cNvCxnSpPr>
          <p:nvPr/>
        </p:nvCxnSpPr>
        <p:spPr>
          <a:xfrm rot="16200000" flipH="1">
            <a:off x="3706043" y="934863"/>
            <a:ext cx="195263" cy="1535460"/>
          </a:xfrm>
          <a:prstGeom prst="curvedConnector3">
            <a:avLst>
              <a:gd name="adj1" fmla="val -117073"/>
            </a:avLst>
          </a:prstGeom>
          <a:ln w="222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53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Structured Prediction</a:t>
            </a:r>
            <a:endParaRPr lang="en-GB" dirty="0"/>
          </a:p>
        </p:txBody>
      </p:sp>
      <p:sp>
        <p:nvSpPr>
          <p:cNvPr id="3" name="Text Placeholder 2"/>
          <p:cNvSpPr>
            <a:spLocks noGrp="1"/>
          </p:cNvSpPr>
          <p:nvPr>
            <p:ph type="body" sz="quarter" idx="10"/>
          </p:nvPr>
        </p:nvSpPr>
        <p:spPr>
          <a:xfrm>
            <a:off x="389435" y="1209494"/>
            <a:ext cx="6083936" cy="3216265"/>
          </a:xfrm>
        </p:spPr>
        <p:txBody>
          <a:bodyPr/>
          <a:lstStyle/>
          <a:p>
            <a:pPr marL="0" indent="0">
              <a:buNone/>
            </a:pPr>
            <a:r>
              <a:rPr lang="en-GB" sz="2000" dirty="0" smtClean="0"/>
              <a:t>MIT Press edited volume</a:t>
            </a:r>
          </a:p>
          <a:p>
            <a:r>
              <a:rPr lang="en-GB" sz="1400" dirty="0" smtClean="0"/>
              <a:t>November 2014</a:t>
            </a:r>
          </a:p>
          <a:p>
            <a:r>
              <a:rPr lang="en-GB" sz="1400" dirty="0" smtClean="0"/>
              <a:t>Editors: Sebastian Nowozin, Peter Gehler, Jeremy Jancsary, Christoph </a:t>
            </a:r>
            <a:r>
              <a:rPr lang="en-GB" sz="1400" dirty="0" err="1" smtClean="0"/>
              <a:t>Lampert</a:t>
            </a:r>
            <a:endParaRPr lang="en-GB" sz="1400" dirty="0" smtClean="0"/>
          </a:p>
          <a:p>
            <a:pPr marL="0" indent="0">
              <a:buNone/>
            </a:pPr>
            <a:endParaRPr lang="en-GB" sz="2000" dirty="0"/>
          </a:p>
          <a:p>
            <a:pPr marL="0" indent="0">
              <a:buNone/>
            </a:pPr>
            <a:r>
              <a:rPr lang="en-GB" sz="2000" dirty="0" smtClean="0"/>
              <a:t>Contributors</a:t>
            </a:r>
          </a:p>
          <a:p>
            <a:r>
              <a:rPr lang="en-GB" sz="1400" dirty="0"/>
              <a:t>Jonas Behr, </a:t>
            </a:r>
            <a:r>
              <a:rPr lang="en-GB" sz="1400" dirty="0" err="1"/>
              <a:t>Yutian</a:t>
            </a:r>
            <a:r>
              <a:rPr lang="en-GB" sz="1400" dirty="0"/>
              <a:t> Chen, Fernando De La Torre, Justin Domke, Peter V. </a:t>
            </a:r>
            <a:r>
              <a:rPr lang="en-GB" sz="1400" dirty="0" smtClean="0"/>
              <a:t>Gehler,</a:t>
            </a:r>
            <a:br>
              <a:rPr lang="en-GB" sz="1400" dirty="0" smtClean="0"/>
            </a:br>
            <a:r>
              <a:rPr lang="en-GB" sz="1400" dirty="0" smtClean="0"/>
              <a:t>Andrew </a:t>
            </a:r>
            <a:r>
              <a:rPr lang="en-GB" sz="1400" dirty="0"/>
              <a:t>E. Gelfand, </a:t>
            </a:r>
            <a:r>
              <a:rPr lang="en-GB" sz="1400" dirty="0" err="1"/>
              <a:t>Sébastien</a:t>
            </a:r>
            <a:r>
              <a:rPr lang="en-GB" sz="1400" dirty="0"/>
              <a:t> </a:t>
            </a:r>
            <a:r>
              <a:rPr lang="en-GB" sz="1400" dirty="0" err="1"/>
              <a:t>Giguère</a:t>
            </a:r>
            <a:r>
              <a:rPr lang="en-GB" sz="1400" dirty="0"/>
              <a:t>, Amir Globerson, Fred A. </a:t>
            </a:r>
            <a:r>
              <a:rPr lang="en-GB" sz="1400" dirty="0" err="1" smtClean="0"/>
              <a:t>Hamprecht</a:t>
            </a:r>
            <a:r>
              <a:rPr lang="en-GB" sz="1400" dirty="0" smtClean="0"/>
              <a:t>,</a:t>
            </a:r>
            <a:br>
              <a:rPr lang="en-GB" sz="1400" dirty="0" smtClean="0"/>
            </a:br>
            <a:r>
              <a:rPr lang="en-GB" sz="1400" dirty="0" smtClean="0"/>
              <a:t>Minh </a:t>
            </a:r>
            <a:r>
              <a:rPr lang="en-GB" sz="1400" dirty="0" err="1"/>
              <a:t>Hoai</a:t>
            </a:r>
            <a:r>
              <a:rPr lang="en-GB" sz="1400" dirty="0"/>
              <a:t>, </a:t>
            </a:r>
            <a:r>
              <a:rPr lang="en-GB" sz="1400" dirty="0" err="1"/>
              <a:t>Tommi</a:t>
            </a:r>
            <a:r>
              <a:rPr lang="en-GB" sz="1400" dirty="0"/>
              <a:t> </a:t>
            </a:r>
            <a:r>
              <a:rPr lang="en-GB" sz="1400" dirty="0" err="1"/>
              <a:t>Jaakkola</a:t>
            </a:r>
            <a:r>
              <a:rPr lang="en-GB" sz="1400" dirty="0"/>
              <a:t>, Jeremy Jancsary, Joseph Keshet, Marius </a:t>
            </a:r>
            <a:r>
              <a:rPr lang="en-GB" sz="1400" dirty="0" err="1"/>
              <a:t>Kloft</a:t>
            </a:r>
            <a:r>
              <a:rPr lang="en-GB" sz="1400" dirty="0"/>
              <a:t>, </a:t>
            </a:r>
            <a:r>
              <a:rPr lang="en-GB" sz="1400" dirty="0" smtClean="0"/>
              <a:t/>
            </a:r>
            <a:br>
              <a:rPr lang="en-GB" sz="1400" dirty="0" smtClean="0"/>
            </a:br>
            <a:r>
              <a:rPr lang="en-GB" sz="1400" dirty="0" smtClean="0"/>
              <a:t>Vladimir </a:t>
            </a:r>
            <a:r>
              <a:rPr lang="en-GB" sz="1400" dirty="0"/>
              <a:t>Kolmogorov, Christoph H. </a:t>
            </a:r>
            <a:r>
              <a:rPr lang="en-GB" sz="1400" dirty="0" err="1"/>
              <a:t>Lampert</a:t>
            </a:r>
            <a:r>
              <a:rPr lang="en-GB" sz="1400" dirty="0"/>
              <a:t>, François </a:t>
            </a:r>
            <a:r>
              <a:rPr lang="en-GB" sz="1400" dirty="0" err="1"/>
              <a:t>Laviolette</a:t>
            </a:r>
            <a:r>
              <a:rPr lang="en-GB" sz="1400" dirty="0"/>
              <a:t>, </a:t>
            </a:r>
            <a:r>
              <a:rPr lang="en-GB" sz="1400" dirty="0" err="1"/>
              <a:t>Xinghua</a:t>
            </a:r>
            <a:r>
              <a:rPr lang="en-GB" sz="1400" dirty="0"/>
              <a:t> Lou, </a:t>
            </a:r>
            <a:r>
              <a:rPr lang="en-GB" sz="1400" dirty="0" smtClean="0"/>
              <a:t/>
            </a:r>
            <a:br>
              <a:rPr lang="en-GB" sz="1400" dirty="0" smtClean="0"/>
            </a:br>
            <a:r>
              <a:rPr lang="en-GB" sz="1400" dirty="0" smtClean="0"/>
              <a:t>Mario </a:t>
            </a:r>
            <a:r>
              <a:rPr lang="en-GB" sz="1400" dirty="0" err="1"/>
              <a:t>Marchand</a:t>
            </a:r>
            <a:r>
              <a:rPr lang="en-GB" sz="1400" dirty="0"/>
              <a:t>, André F. T. Martins, </a:t>
            </a:r>
            <a:r>
              <a:rPr lang="en-GB" sz="1400" dirty="0" err="1"/>
              <a:t>Ofer</a:t>
            </a:r>
            <a:r>
              <a:rPr lang="en-GB" sz="1400" dirty="0"/>
              <a:t> </a:t>
            </a:r>
            <a:r>
              <a:rPr lang="en-GB" sz="1400" dirty="0" err="1"/>
              <a:t>Meshi</a:t>
            </a:r>
            <a:r>
              <a:rPr lang="en-GB" sz="1400" dirty="0"/>
              <a:t>, Sebastian Nowozin, </a:t>
            </a:r>
            <a:r>
              <a:rPr lang="en-GB" sz="1400" dirty="0" smtClean="0"/>
              <a:t/>
            </a:r>
            <a:br>
              <a:rPr lang="en-GB" sz="1400" dirty="0" smtClean="0"/>
            </a:br>
            <a:r>
              <a:rPr lang="en-GB" sz="1400" dirty="0" smtClean="0"/>
              <a:t>George </a:t>
            </a:r>
            <a:r>
              <a:rPr lang="en-GB" sz="1400" dirty="0"/>
              <a:t>Papandreou, Daniel </a:t>
            </a:r>
            <a:r>
              <a:rPr lang="en-GB" sz="1400" dirty="0" err="1"/>
              <a:t>Průša</a:t>
            </a:r>
            <a:r>
              <a:rPr lang="en-GB" sz="1400" dirty="0"/>
              <a:t>, Gunnar </a:t>
            </a:r>
            <a:r>
              <a:rPr lang="en-GB" sz="1400" dirty="0" err="1"/>
              <a:t>Rätsch</a:t>
            </a:r>
            <a:r>
              <a:rPr lang="en-GB" sz="1400" dirty="0"/>
              <a:t>, </a:t>
            </a:r>
            <a:r>
              <a:rPr lang="en-GB" sz="1400" dirty="0" err="1"/>
              <a:t>Amélie</a:t>
            </a:r>
            <a:r>
              <a:rPr lang="en-GB" sz="1400" dirty="0"/>
              <a:t> Rolland, </a:t>
            </a:r>
            <a:r>
              <a:rPr lang="en-GB" sz="1400" dirty="0" smtClean="0"/>
              <a:t/>
            </a:r>
            <a:br>
              <a:rPr lang="en-GB" sz="1400" dirty="0" smtClean="0"/>
            </a:br>
            <a:r>
              <a:rPr lang="en-GB" sz="1400" dirty="0" smtClean="0"/>
              <a:t>Bogdan </a:t>
            </a:r>
            <a:r>
              <a:rPr lang="en-GB" sz="1400" dirty="0"/>
              <a:t>Savchynskyy, Stefan Schmidt, Thomas </a:t>
            </a:r>
            <a:r>
              <a:rPr lang="en-GB" sz="1400" dirty="0" err="1"/>
              <a:t>Schoenemann</a:t>
            </a:r>
            <a:r>
              <a:rPr lang="en-GB" sz="1400" dirty="0"/>
              <a:t>, Gabriele </a:t>
            </a:r>
            <a:r>
              <a:rPr lang="en-GB" sz="1400" dirty="0" err="1"/>
              <a:t>Schweikert</a:t>
            </a:r>
            <a:r>
              <a:rPr lang="en-GB" sz="1400" dirty="0"/>
              <a:t>, Ben Taskar, Sinisa Todorovic, Max Welling, David Weiss, </a:t>
            </a:r>
            <a:r>
              <a:rPr lang="en-GB" sz="1400" dirty="0" err="1"/>
              <a:t>Thomáš</a:t>
            </a:r>
            <a:r>
              <a:rPr lang="en-GB" sz="1400" dirty="0"/>
              <a:t> Werner, Alan </a:t>
            </a:r>
            <a:r>
              <a:rPr lang="en-GB" sz="1400" dirty="0" err="1"/>
              <a:t>Yuille</a:t>
            </a:r>
            <a:r>
              <a:rPr lang="en-GB" sz="1400" dirty="0"/>
              <a:t>, Stanislav </a:t>
            </a:r>
            <a:r>
              <a:rPr lang="en-GB" sz="1400" dirty="0" err="1"/>
              <a:t>Živný</a:t>
            </a:r>
            <a:endParaRPr lang="en-GB" sz="1400" dirty="0" smtClean="0"/>
          </a:p>
        </p:txBody>
      </p:sp>
      <p:pic>
        <p:nvPicPr>
          <p:cNvPr id="2050" name="Picture 2" descr="http://mitpress.mit.edu/covers/9780262028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876" y="1209494"/>
            <a:ext cx="2237435" cy="27980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976" y="4152900"/>
            <a:ext cx="780335" cy="7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57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588" y="1624240"/>
            <a:ext cx="7225729" cy="664797"/>
          </a:xfrm>
          <a:prstGeom prst="rect">
            <a:avLst/>
          </a:prstGeom>
        </p:spPr>
        <p:txBody>
          <a:bodyPr vert="horz" wrap="square" lIns="0" tIns="0" rIns="0" bIns="0" rtlCol="0" anchor="t">
            <a:spAutoFit/>
          </a:bodyPr>
          <a:lstStyle>
            <a:lvl1pPr algn="l" defTabSz="685864" rtl="0" eaLnBrk="1" latinLnBrk="0" hangingPunct="1">
              <a:lnSpc>
                <a:spcPct val="90000"/>
              </a:lnSpc>
              <a:spcBef>
                <a:spcPct val="0"/>
              </a:spcBef>
              <a:buNone/>
              <a:defRPr lang="en-US" sz="4100" b="0" kern="1200" cap="none" spc="-75" baseline="0">
                <a:ln w="3175">
                  <a:noFill/>
                </a:ln>
                <a:solidFill>
                  <a:schemeClr val="tx1"/>
                </a:solidFill>
                <a:effectLst/>
                <a:latin typeface="+mj-lt"/>
                <a:ea typeface="+mn-ea"/>
                <a:cs typeface="Arial" charset="0"/>
              </a:defRPr>
            </a:lvl1pPr>
          </a:lstStyle>
          <a:p>
            <a:pPr algn="ctr"/>
            <a:r>
              <a:rPr lang="en-GB" sz="4800" dirty="0" smtClean="0"/>
              <a:t>Coffee!</a:t>
            </a:r>
            <a:endParaRPr lang="en-GB" sz="4800" dirty="0"/>
          </a:p>
        </p:txBody>
      </p:sp>
      <p:sp>
        <p:nvSpPr>
          <p:cNvPr id="2" name="TextBox 1"/>
          <p:cNvSpPr txBox="1"/>
          <p:nvPr/>
        </p:nvSpPr>
        <p:spPr>
          <a:xfrm>
            <a:off x="-716760" y="2722419"/>
            <a:ext cx="5708072" cy="307777"/>
          </a:xfrm>
          <a:prstGeom prst="rect">
            <a:avLst/>
          </a:prstGeom>
          <a:noFill/>
        </p:spPr>
        <p:txBody>
          <a:bodyPr wrap="square" lIns="0" tIns="0" rIns="0" bIns="0" rtlCol="0">
            <a:spAutoFit/>
          </a:bodyPr>
          <a:lstStyle/>
          <a:p>
            <a:pPr algn="ctr"/>
            <a:r>
              <a:rPr lang="en-GB" sz="2000" dirty="0" smtClean="0">
                <a:gradFill>
                  <a:gsLst>
                    <a:gs pos="2917">
                      <a:schemeClr val="tx1"/>
                    </a:gs>
                    <a:gs pos="30000">
                      <a:schemeClr val="tx1"/>
                    </a:gs>
                  </a:gsLst>
                  <a:lin ang="5400000" scaled="0"/>
                </a:gradFill>
                <a:latin typeface="+mj-lt"/>
              </a:rPr>
              <a:t>Back at 11:10</a:t>
            </a:r>
          </a:p>
        </p:txBody>
      </p:sp>
      <p:pic>
        <p:nvPicPr>
          <p:cNvPr id="5122" name="Picture 2" descr="http://thecoffeeshop.co/wp-content/uploads/2014/01/coffee-b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0"/>
            <a:ext cx="5194300" cy="34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374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588" y="1624240"/>
            <a:ext cx="7225729" cy="664797"/>
          </a:xfrm>
          <a:prstGeom prst="rect">
            <a:avLst/>
          </a:prstGeom>
        </p:spPr>
        <p:txBody>
          <a:bodyPr vert="horz" wrap="square" lIns="0" tIns="0" rIns="0" bIns="0" rtlCol="0" anchor="t">
            <a:spAutoFit/>
          </a:bodyPr>
          <a:lstStyle>
            <a:lvl1pPr algn="l" defTabSz="685864" rtl="0" eaLnBrk="1" latinLnBrk="0" hangingPunct="1">
              <a:lnSpc>
                <a:spcPct val="90000"/>
              </a:lnSpc>
              <a:spcBef>
                <a:spcPct val="0"/>
              </a:spcBef>
              <a:buNone/>
              <a:defRPr lang="en-US" sz="4100" b="0" kern="1200" cap="none" spc="-75" baseline="0">
                <a:ln w="3175">
                  <a:noFill/>
                </a:ln>
                <a:solidFill>
                  <a:schemeClr val="tx1"/>
                </a:solidFill>
                <a:effectLst/>
                <a:latin typeface="+mj-lt"/>
                <a:ea typeface="+mn-ea"/>
                <a:cs typeface="Arial" charset="0"/>
              </a:defRPr>
            </a:lvl1pPr>
          </a:lstStyle>
          <a:p>
            <a:pPr algn="ctr"/>
            <a:r>
              <a:rPr lang="en-GB" sz="4800" dirty="0" smtClean="0"/>
              <a:t>Coffee!</a:t>
            </a:r>
            <a:endParaRPr lang="en-GB" sz="4800" dirty="0"/>
          </a:p>
        </p:txBody>
      </p:sp>
      <p:sp>
        <p:nvSpPr>
          <p:cNvPr id="2" name="TextBox 1"/>
          <p:cNvSpPr txBox="1"/>
          <p:nvPr/>
        </p:nvSpPr>
        <p:spPr>
          <a:xfrm>
            <a:off x="-716760" y="2722419"/>
            <a:ext cx="5708072" cy="307777"/>
          </a:xfrm>
          <a:prstGeom prst="rect">
            <a:avLst/>
          </a:prstGeom>
          <a:noFill/>
        </p:spPr>
        <p:txBody>
          <a:bodyPr wrap="square" lIns="0" tIns="0" rIns="0" bIns="0" rtlCol="0">
            <a:spAutoFit/>
          </a:bodyPr>
          <a:lstStyle/>
          <a:p>
            <a:pPr algn="ctr"/>
            <a:r>
              <a:rPr lang="en-GB" sz="2000" dirty="0" smtClean="0">
                <a:gradFill>
                  <a:gsLst>
                    <a:gs pos="2917">
                      <a:schemeClr val="tx1"/>
                    </a:gs>
                    <a:gs pos="30000">
                      <a:schemeClr val="tx1"/>
                    </a:gs>
                  </a:gsLst>
                  <a:lin ang="5400000" scaled="0"/>
                </a:gradFill>
                <a:latin typeface="+mj-lt"/>
              </a:rPr>
              <a:t>Back at 16:00</a:t>
            </a:r>
          </a:p>
        </p:txBody>
      </p:sp>
      <p:pic>
        <p:nvPicPr>
          <p:cNvPr id="5122" name="Picture 2" descr="http://thecoffeeshop.co/wp-content/uploads/2014/01/coffee-b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0"/>
            <a:ext cx="5194300" cy="34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521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Graphical Models in Computer Vision</a:t>
            </a:r>
            <a:endParaRPr lang="en-GB" dirty="0"/>
          </a:p>
        </p:txBody>
      </p:sp>
      <p:sp>
        <p:nvSpPr>
          <p:cNvPr id="3" name="Text Placeholder 2"/>
          <p:cNvSpPr>
            <a:spLocks noGrp="1"/>
          </p:cNvSpPr>
          <p:nvPr>
            <p:ph type="body" sz="quarter" idx="10"/>
          </p:nvPr>
        </p:nvSpPr>
        <p:spPr>
          <a:xfrm>
            <a:off x="389436" y="1085849"/>
            <a:ext cx="8363938" cy="3594830"/>
          </a:xfrm>
        </p:spPr>
        <p:txBody>
          <a:bodyPr/>
          <a:lstStyle/>
          <a:p>
            <a:r>
              <a:rPr lang="en-GB" sz="1600" dirty="0" smtClean="0"/>
              <a:t>09:10 – 10:10	</a:t>
            </a:r>
            <a:r>
              <a:rPr lang="en-GB" sz="1600" i="1" dirty="0" smtClean="0"/>
              <a:t>Keynote</a:t>
            </a:r>
            <a:r>
              <a:rPr lang="en-GB" sz="1600" dirty="0" smtClean="0"/>
              <a:t>: Vittorio Ferrari</a:t>
            </a:r>
          </a:p>
          <a:p>
            <a:r>
              <a:rPr lang="en-GB" sz="1600" dirty="0" smtClean="0"/>
              <a:t>10:10 – 10:35	</a:t>
            </a:r>
            <a:r>
              <a:rPr lang="en-GB" sz="1600" i="1" dirty="0" smtClean="0"/>
              <a:t>Contributed talk</a:t>
            </a:r>
            <a:r>
              <a:rPr lang="en-GB" sz="1600" dirty="0" smtClean="0"/>
              <a:t>: Varun </a:t>
            </a:r>
            <a:r>
              <a:rPr lang="en-GB" sz="1600" dirty="0" err="1" smtClean="0"/>
              <a:t>Nagaraja</a:t>
            </a:r>
            <a:r>
              <a:rPr lang="en-GB" sz="1600" dirty="0" smtClean="0"/>
              <a:t>, Vlad </a:t>
            </a:r>
            <a:r>
              <a:rPr lang="en-GB" sz="1600" dirty="0" err="1" smtClean="0"/>
              <a:t>Morariu</a:t>
            </a:r>
            <a:r>
              <a:rPr lang="en-GB" sz="1600" dirty="0" smtClean="0"/>
              <a:t>, Larry Davis</a:t>
            </a:r>
          </a:p>
          <a:p>
            <a:r>
              <a:rPr lang="en-GB" sz="1600" dirty="0" smtClean="0"/>
              <a:t>10:35 – 11:10	</a:t>
            </a:r>
            <a:r>
              <a:rPr lang="en-GB" sz="1600" i="1" dirty="0" smtClean="0"/>
              <a:t>Coffee break</a:t>
            </a:r>
            <a:br>
              <a:rPr lang="en-GB" sz="1600" i="1" dirty="0" smtClean="0"/>
            </a:br>
            <a:endParaRPr lang="en-GB" sz="1600" i="1" dirty="0" smtClean="0"/>
          </a:p>
          <a:p>
            <a:r>
              <a:rPr lang="en-GB" sz="1600" dirty="0" smtClean="0"/>
              <a:t>11:10 </a:t>
            </a:r>
            <a:r>
              <a:rPr lang="en-GB" sz="1600" dirty="0"/>
              <a:t>–</a:t>
            </a:r>
            <a:r>
              <a:rPr lang="en-GB" sz="1600" dirty="0" smtClean="0"/>
              <a:t> 12:10	</a:t>
            </a:r>
            <a:r>
              <a:rPr lang="en-GB" sz="1600" i="1" dirty="0" smtClean="0"/>
              <a:t>Keynote</a:t>
            </a:r>
            <a:r>
              <a:rPr lang="en-GB" sz="1600" dirty="0" smtClean="0"/>
              <a:t>: Raquel Urtasun</a:t>
            </a:r>
          </a:p>
          <a:p>
            <a:r>
              <a:rPr lang="en-GB" sz="1600" dirty="0" smtClean="0"/>
              <a:t>12:10 – 14:00	</a:t>
            </a:r>
            <a:r>
              <a:rPr lang="en-GB" sz="1600" i="1" dirty="0" smtClean="0"/>
              <a:t>Lunch break</a:t>
            </a:r>
            <a:br>
              <a:rPr lang="en-GB" sz="1600" i="1" dirty="0" smtClean="0"/>
            </a:br>
            <a:endParaRPr lang="en-GB" sz="1600" i="1" dirty="0" smtClean="0"/>
          </a:p>
          <a:p>
            <a:r>
              <a:rPr lang="en-GB" sz="1600" dirty="0" smtClean="0"/>
              <a:t>14:00 – 15:00	</a:t>
            </a:r>
            <a:r>
              <a:rPr lang="en-GB" sz="1600" i="1" dirty="0" smtClean="0"/>
              <a:t>Keynote</a:t>
            </a:r>
            <a:r>
              <a:rPr lang="en-GB" sz="1600" dirty="0" smtClean="0"/>
              <a:t>: </a:t>
            </a:r>
            <a:r>
              <a:rPr lang="en-GB" sz="1600" dirty="0" err="1" smtClean="0"/>
              <a:t>Joerg</a:t>
            </a:r>
            <a:r>
              <a:rPr lang="en-GB" sz="1600" dirty="0" smtClean="0"/>
              <a:t> Hendrik </a:t>
            </a:r>
            <a:r>
              <a:rPr lang="en-GB" sz="1600" dirty="0" err="1" smtClean="0"/>
              <a:t>Kappes</a:t>
            </a:r>
            <a:endParaRPr lang="en-GB" sz="1600" dirty="0" smtClean="0"/>
          </a:p>
          <a:p>
            <a:r>
              <a:rPr lang="en-GB" sz="1600" dirty="0" smtClean="0"/>
              <a:t>15:00 – 15:25	</a:t>
            </a:r>
            <a:r>
              <a:rPr lang="en-GB" sz="1600" i="1" dirty="0" smtClean="0"/>
              <a:t>Contributed talk</a:t>
            </a:r>
            <a:r>
              <a:rPr lang="en-GB" sz="1600" dirty="0" smtClean="0"/>
              <a:t>: Cheng Zhang, </a:t>
            </a:r>
            <a:r>
              <a:rPr lang="en-GB" sz="1600" dirty="0" err="1" smtClean="0"/>
              <a:t>Hedvig</a:t>
            </a:r>
            <a:r>
              <a:rPr lang="en-GB" sz="1600" dirty="0" smtClean="0"/>
              <a:t> </a:t>
            </a:r>
            <a:r>
              <a:rPr lang="en-GB" sz="1600" dirty="0" err="1" smtClean="0"/>
              <a:t>Kjellstroem</a:t>
            </a:r>
            <a:endParaRPr lang="en-GB" sz="1600" dirty="0" smtClean="0"/>
          </a:p>
          <a:p>
            <a:r>
              <a:rPr lang="en-GB" sz="1600" dirty="0" smtClean="0"/>
              <a:t>15:25 – 16:00	</a:t>
            </a:r>
            <a:r>
              <a:rPr lang="en-GB" sz="1600" i="1" dirty="0" smtClean="0"/>
              <a:t>Coffee break</a:t>
            </a:r>
            <a:br>
              <a:rPr lang="en-GB" sz="1600" i="1" dirty="0" smtClean="0"/>
            </a:br>
            <a:endParaRPr lang="en-GB" sz="1600" i="1" dirty="0" smtClean="0"/>
          </a:p>
          <a:p>
            <a:r>
              <a:rPr lang="en-GB" sz="1600" dirty="0" smtClean="0"/>
              <a:t>16:00 – 17:00	</a:t>
            </a:r>
            <a:r>
              <a:rPr lang="en-GB" sz="1600" i="1" dirty="0" smtClean="0"/>
              <a:t>Keynote</a:t>
            </a:r>
            <a:r>
              <a:rPr lang="en-GB" sz="1600" dirty="0" smtClean="0"/>
              <a:t>: </a:t>
            </a:r>
            <a:r>
              <a:rPr lang="en-GB" sz="1600" dirty="0" err="1" smtClean="0"/>
              <a:t>Pushmeet</a:t>
            </a:r>
            <a:r>
              <a:rPr lang="en-GB" sz="1600" dirty="0" smtClean="0"/>
              <a:t> </a:t>
            </a:r>
            <a:r>
              <a:rPr lang="en-GB" sz="1600" dirty="0" err="1" smtClean="0"/>
              <a:t>Kohli</a:t>
            </a:r>
            <a:endParaRPr lang="en-GB" sz="1600" dirty="0" smtClean="0"/>
          </a:p>
          <a:p>
            <a:r>
              <a:rPr lang="en-GB" sz="1600" dirty="0" smtClean="0"/>
              <a:t>17:00 – 17:25	</a:t>
            </a:r>
            <a:r>
              <a:rPr lang="en-GB" sz="1600" i="1" dirty="0" smtClean="0"/>
              <a:t>Contributed talk</a:t>
            </a:r>
            <a:r>
              <a:rPr lang="en-GB" sz="1600" dirty="0" smtClean="0"/>
              <a:t>: Nathan </a:t>
            </a:r>
            <a:r>
              <a:rPr lang="en-GB" sz="1600" dirty="0" err="1" smtClean="0"/>
              <a:t>Silberman</a:t>
            </a:r>
            <a:r>
              <a:rPr lang="en-GB" sz="1600" dirty="0" smtClean="0"/>
              <a:t>, David Sontag, Rob Fergus</a:t>
            </a:r>
          </a:p>
          <a:p>
            <a:r>
              <a:rPr lang="en-GB" sz="1600" dirty="0" smtClean="0"/>
              <a:t>17:25 – 17:50	</a:t>
            </a:r>
            <a:r>
              <a:rPr lang="en-GB" sz="1600" i="1" dirty="0" smtClean="0"/>
              <a:t>Contributed talk</a:t>
            </a:r>
            <a:r>
              <a:rPr lang="en-GB" sz="1600" dirty="0" smtClean="0"/>
              <a:t>: </a:t>
            </a:r>
            <a:r>
              <a:rPr lang="en-GB" sz="1600" dirty="0" err="1" smtClean="0"/>
              <a:t>Joerg</a:t>
            </a:r>
            <a:r>
              <a:rPr lang="en-GB" sz="1600" dirty="0" smtClean="0"/>
              <a:t> H. </a:t>
            </a:r>
            <a:r>
              <a:rPr lang="en-GB" sz="1600" dirty="0" err="1" smtClean="0"/>
              <a:t>Kappes</a:t>
            </a:r>
            <a:r>
              <a:rPr lang="en-GB" sz="1600" dirty="0" smtClean="0"/>
              <a:t>, Thorsten </a:t>
            </a:r>
            <a:r>
              <a:rPr lang="en-GB" sz="1600" dirty="0" err="1" smtClean="0"/>
              <a:t>Beier</a:t>
            </a:r>
            <a:r>
              <a:rPr lang="en-GB" sz="1600" dirty="0" smtClean="0"/>
              <a:t>, Christoph </a:t>
            </a:r>
            <a:r>
              <a:rPr lang="en-GB" sz="1600" dirty="0" err="1" smtClean="0"/>
              <a:t>Schn</a:t>
            </a:r>
            <a:r>
              <a:rPr lang="de-DE" sz="1600" dirty="0" smtClean="0"/>
              <a:t>ö</a:t>
            </a:r>
            <a:r>
              <a:rPr lang="en-GB" sz="1600" dirty="0" err="1" smtClean="0"/>
              <a:t>rr</a:t>
            </a:r>
            <a:endParaRPr lang="en-GB" sz="1600" dirty="0" smtClean="0"/>
          </a:p>
        </p:txBody>
      </p:sp>
      <p:cxnSp>
        <p:nvCxnSpPr>
          <p:cNvPr id="11" name="Straight Connector 10"/>
          <p:cNvCxnSpPr/>
          <p:nvPr/>
        </p:nvCxnSpPr>
        <p:spPr>
          <a:xfrm>
            <a:off x="266700" y="1958340"/>
            <a:ext cx="8595360" cy="0"/>
          </a:xfrm>
          <a:prstGeom prst="line">
            <a:avLst/>
          </a:prstGeom>
          <a:ln w="12700">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6700" y="2705100"/>
            <a:ext cx="8595360" cy="15240"/>
          </a:xfrm>
          <a:prstGeom prst="line">
            <a:avLst/>
          </a:prstGeom>
          <a:ln w="12700">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 y="3764280"/>
            <a:ext cx="8595360" cy="0"/>
          </a:xfrm>
          <a:prstGeom prst="line">
            <a:avLst/>
          </a:prstGeom>
          <a:ln w="12700">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8367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a:t>
            </a:r>
            <a:endParaRPr lang="en-GB" dirty="0"/>
          </a:p>
        </p:txBody>
      </p:sp>
      <p:sp>
        <p:nvSpPr>
          <p:cNvPr id="3" name="Text Placeholder 2"/>
          <p:cNvSpPr>
            <a:spLocks noGrp="1"/>
          </p:cNvSpPr>
          <p:nvPr>
            <p:ph type="body" sz="quarter" idx="10"/>
          </p:nvPr>
        </p:nvSpPr>
        <p:spPr>
          <a:xfrm>
            <a:off x="389436" y="951583"/>
            <a:ext cx="8363938" cy="4191917"/>
          </a:xfrm>
        </p:spPr>
        <p:txBody>
          <a:bodyPr/>
          <a:lstStyle/>
          <a:p>
            <a:pPr marL="0" indent="0">
              <a:buNone/>
            </a:pPr>
            <a:r>
              <a:rPr lang="en-GB" sz="2000" dirty="0" smtClean="0"/>
              <a:t>Participants of the workshop and authors of the papers!</a:t>
            </a:r>
          </a:p>
          <a:p>
            <a:pPr marL="0" indent="0">
              <a:buNone/>
            </a:pPr>
            <a:endParaRPr lang="en-GB" sz="2000" dirty="0"/>
          </a:p>
          <a:p>
            <a:pPr marL="0" indent="0">
              <a:buNone/>
            </a:pPr>
            <a:r>
              <a:rPr lang="en-GB" sz="2000" dirty="0" smtClean="0"/>
              <a:t>Keynote speakers</a:t>
            </a:r>
          </a:p>
          <a:p>
            <a:r>
              <a:rPr lang="en-GB" sz="2000" dirty="0" smtClean="0"/>
              <a:t>Vittorio Ferrari, Raquel Urtasun, </a:t>
            </a:r>
            <a:r>
              <a:rPr lang="en-GB" sz="2000" dirty="0" err="1" smtClean="0"/>
              <a:t>Joerg</a:t>
            </a:r>
            <a:r>
              <a:rPr lang="en-GB" sz="2000" dirty="0" smtClean="0"/>
              <a:t> Hendrik </a:t>
            </a:r>
            <a:r>
              <a:rPr lang="en-GB" sz="2000" dirty="0" err="1" smtClean="0"/>
              <a:t>Kappes</a:t>
            </a:r>
            <a:r>
              <a:rPr lang="en-GB" sz="2000" dirty="0" smtClean="0"/>
              <a:t>, </a:t>
            </a:r>
            <a:r>
              <a:rPr lang="en-GB" sz="2000" dirty="0" err="1" smtClean="0"/>
              <a:t>Pushmeet</a:t>
            </a:r>
            <a:r>
              <a:rPr lang="en-GB" sz="2000" dirty="0" smtClean="0"/>
              <a:t> </a:t>
            </a:r>
            <a:r>
              <a:rPr lang="en-GB" sz="2000" dirty="0" err="1" smtClean="0"/>
              <a:t>Kohli</a:t>
            </a:r>
            <a:endParaRPr lang="en-GB" sz="2000" dirty="0" smtClean="0"/>
          </a:p>
          <a:p>
            <a:pPr marL="0" indent="0">
              <a:buNone/>
            </a:pPr>
            <a:endParaRPr lang="en-GB" sz="2000" dirty="0"/>
          </a:p>
          <a:p>
            <a:pPr marL="0" indent="0">
              <a:buNone/>
            </a:pPr>
            <a:r>
              <a:rPr lang="en-GB" sz="2000" dirty="0" smtClean="0"/>
              <a:t>Program Committee</a:t>
            </a:r>
          </a:p>
          <a:p>
            <a:r>
              <a:rPr lang="en-GB" sz="1600" dirty="0" err="1" smtClean="0"/>
              <a:t>Dhruv</a:t>
            </a:r>
            <a:r>
              <a:rPr lang="en-GB" sz="1600" dirty="0" smtClean="0"/>
              <a:t> </a:t>
            </a:r>
            <a:r>
              <a:rPr lang="en-GB" sz="1600" dirty="0" err="1" smtClean="0"/>
              <a:t>Batra</a:t>
            </a:r>
            <a:r>
              <a:rPr lang="en-GB" sz="1600" dirty="0" smtClean="0"/>
              <a:t>, </a:t>
            </a:r>
            <a:r>
              <a:rPr lang="en-GB" sz="1600" dirty="0" err="1" smtClean="0"/>
              <a:t>Tiberio</a:t>
            </a:r>
            <a:r>
              <a:rPr lang="en-GB" sz="1600" dirty="0" smtClean="0"/>
              <a:t> Caetano, </a:t>
            </a:r>
            <a:r>
              <a:rPr lang="en-GB" sz="1600" dirty="0" err="1" smtClean="0"/>
              <a:t>Yutian</a:t>
            </a:r>
            <a:r>
              <a:rPr lang="en-GB" sz="1600" dirty="0" smtClean="0"/>
              <a:t> Chen, Jason </a:t>
            </a:r>
            <a:r>
              <a:rPr lang="en-GB" sz="1600" dirty="0" err="1" smtClean="0"/>
              <a:t>Corso</a:t>
            </a:r>
            <a:r>
              <a:rPr lang="en-GB" sz="1600" dirty="0" smtClean="0"/>
              <a:t>, Justin Domke, Stephen Gould, </a:t>
            </a:r>
            <a:r>
              <a:rPr lang="en-GB" sz="1600" dirty="0" err="1" smtClean="0"/>
              <a:t>Xuming</a:t>
            </a:r>
            <a:r>
              <a:rPr lang="en-GB" sz="1600" dirty="0" smtClean="0"/>
              <a:t> He, Alexander </a:t>
            </a:r>
            <a:r>
              <a:rPr lang="en-GB" sz="1600" dirty="0" err="1" smtClean="0"/>
              <a:t>Ihler</a:t>
            </a:r>
            <a:r>
              <a:rPr lang="en-GB" sz="1600" dirty="0" smtClean="0"/>
              <a:t>, Jeremy Jancsary, </a:t>
            </a:r>
            <a:r>
              <a:rPr lang="en-GB" sz="1600" dirty="0" err="1" smtClean="0"/>
              <a:t>Joerg</a:t>
            </a:r>
            <a:r>
              <a:rPr lang="en-GB" sz="1600" dirty="0" smtClean="0"/>
              <a:t> </a:t>
            </a:r>
            <a:r>
              <a:rPr lang="en-GB" sz="1600" dirty="0" err="1" smtClean="0"/>
              <a:t>Kappes</a:t>
            </a:r>
            <a:r>
              <a:rPr lang="en-GB" sz="1600" dirty="0" smtClean="0"/>
              <a:t>, Vladimir Kolmogorov, Christoph </a:t>
            </a:r>
            <a:r>
              <a:rPr lang="en-GB" sz="1600" dirty="0" err="1" smtClean="0"/>
              <a:t>Lampert</a:t>
            </a:r>
            <a:r>
              <a:rPr lang="en-GB" sz="1600" dirty="0" smtClean="0"/>
              <a:t>,</a:t>
            </a:r>
            <a:br>
              <a:rPr lang="en-GB" sz="1600" dirty="0" smtClean="0"/>
            </a:br>
            <a:r>
              <a:rPr lang="en-GB" sz="1600" dirty="0" smtClean="0"/>
              <a:t>Julian </a:t>
            </a:r>
            <a:r>
              <a:rPr lang="en-GB" sz="1600" dirty="0" err="1" smtClean="0"/>
              <a:t>McAuley</a:t>
            </a:r>
            <a:r>
              <a:rPr lang="en-GB" sz="1600" dirty="0" smtClean="0"/>
              <a:t>, Chris Russell, Bogdan Savchynskyy, Alexander </a:t>
            </a:r>
            <a:r>
              <a:rPr lang="en-GB" sz="1600" dirty="0" err="1" smtClean="0"/>
              <a:t>Schwing</a:t>
            </a:r>
            <a:r>
              <a:rPr lang="en-GB" sz="1600" dirty="0" smtClean="0"/>
              <a:t>, Danny Tarlow, Raquel Urtasun,</a:t>
            </a:r>
            <a:br>
              <a:rPr lang="en-GB" sz="1600" dirty="0" smtClean="0"/>
            </a:br>
            <a:r>
              <a:rPr lang="en-GB" sz="1600" dirty="0" smtClean="0"/>
              <a:t>Olga </a:t>
            </a:r>
            <a:r>
              <a:rPr lang="en-GB" sz="1600" dirty="0" err="1" smtClean="0"/>
              <a:t>Veksler</a:t>
            </a:r>
            <a:r>
              <a:rPr lang="en-GB" sz="1600" dirty="0" smtClean="0"/>
              <a:t>, Tomas Werner, Xinhua Zhang</a:t>
            </a:r>
          </a:p>
          <a:p>
            <a:pPr marL="0" indent="0">
              <a:buNone/>
            </a:pPr>
            <a:endParaRPr lang="en-GB" sz="1600" dirty="0"/>
          </a:p>
          <a:p>
            <a:pPr marL="0" indent="0">
              <a:buNone/>
            </a:pPr>
            <a:r>
              <a:rPr lang="en-GB" sz="2000" dirty="0" smtClean="0"/>
              <a:t>Sponsors</a:t>
            </a:r>
          </a:p>
          <a:p>
            <a:r>
              <a:rPr lang="en-GB" sz="2000" dirty="0" smtClean="0"/>
              <a:t>Computer Vision Foundation</a:t>
            </a:r>
          </a:p>
          <a:p>
            <a:r>
              <a:rPr lang="en-GB" sz="2000" dirty="0" smtClean="0"/>
              <a:t>Microsoft Research</a:t>
            </a:r>
          </a:p>
        </p:txBody>
      </p:sp>
      <p:pic>
        <p:nvPicPr>
          <p:cNvPr id="8" name="Picture 10" descr="http://www.tnt.uni-hannover.de/gmcv/images/cv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39" y="4199611"/>
            <a:ext cx="987425" cy="652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tnt.uni-hannover.de/gmcv/images/msrc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813" y="4271348"/>
            <a:ext cx="1816716" cy="50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288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5662" y="1471840"/>
            <a:ext cx="7225729" cy="1661993"/>
          </a:xfrm>
          <a:prstGeom prst="rect">
            <a:avLst/>
          </a:prstGeom>
        </p:spPr>
        <p:txBody>
          <a:bodyPr vert="horz" wrap="square" lIns="0" tIns="0" rIns="0" bIns="0" rtlCol="0" anchor="t">
            <a:spAutoFit/>
          </a:bodyPr>
          <a:lstStyle>
            <a:lvl1pPr algn="l" defTabSz="685864" rtl="0" eaLnBrk="1" latinLnBrk="0" hangingPunct="1">
              <a:lnSpc>
                <a:spcPct val="90000"/>
              </a:lnSpc>
              <a:spcBef>
                <a:spcPct val="0"/>
              </a:spcBef>
              <a:buNone/>
              <a:defRPr lang="en-US" sz="4100" b="0" kern="1200" cap="none" spc="-75" baseline="0">
                <a:ln w="3175">
                  <a:noFill/>
                </a:ln>
                <a:solidFill>
                  <a:schemeClr val="tx1"/>
                </a:solidFill>
                <a:effectLst/>
                <a:latin typeface="+mj-lt"/>
                <a:ea typeface="+mn-ea"/>
                <a:cs typeface="Arial" charset="0"/>
              </a:defRPr>
            </a:lvl1pPr>
          </a:lstStyle>
          <a:p>
            <a:pPr algn="ctr"/>
            <a:r>
              <a:rPr lang="en-GB" sz="4800" dirty="0" smtClean="0"/>
              <a:t>Recent Trends</a:t>
            </a:r>
          </a:p>
          <a:p>
            <a:pPr algn="ctr"/>
            <a:endParaRPr lang="en-GB" sz="4800" dirty="0"/>
          </a:p>
          <a:p>
            <a:pPr algn="ctr"/>
            <a:r>
              <a:rPr lang="en-GB" sz="2000" dirty="0" smtClean="0"/>
              <a:t>(in eight pieces, from conservative to radical)</a:t>
            </a:r>
            <a:endParaRPr lang="en-GB" sz="2000" dirty="0"/>
          </a:p>
        </p:txBody>
      </p:sp>
    </p:spTree>
    <p:extLst>
      <p:ext uri="{BB962C8B-B14F-4D97-AF65-F5344CB8AC3E}">
        <p14:creationId xmlns:p14="http://schemas.microsoft.com/office/powerpoint/2010/main" val="34571964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Programming based Inference</a:t>
            </a:r>
            <a:endParaRPr lang="en-GB" dirty="0"/>
          </a:p>
        </p:txBody>
      </p:sp>
      <p:sp>
        <p:nvSpPr>
          <p:cNvPr id="3" name="Text Placeholder 2"/>
          <p:cNvSpPr>
            <a:spLocks noGrp="1"/>
          </p:cNvSpPr>
          <p:nvPr>
            <p:ph type="body" sz="quarter" idx="10"/>
          </p:nvPr>
        </p:nvSpPr>
        <p:spPr>
          <a:xfrm>
            <a:off x="389436" y="1085849"/>
            <a:ext cx="8363938" cy="3936462"/>
          </a:xfrm>
        </p:spPr>
        <p:txBody>
          <a:bodyPr/>
          <a:lstStyle/>
          <a:p>
            <a:pPr marL="0" indent="0">
              <a:buNone/>
            </a:pPr>
            <a:r>
              <a:rPr lang="en-GB" sz="2000" dirty="0" smtClean="0"/>
              <a:t>Empirical evidence of good performance</a:t>
            </a:r>
          </a:p>
          <a:p>
            <a:r>
              <a:rPr lang="en-GB" sz="1600" dirty="0" smtClean="0"/>
              <a:t>Energy Minimization study (</a:t>
            </a:r>
            <a:r>
              <a:rPr lang="en-GB" sz="1600" dirty="0" err="1" smtClean="0"/>
              <a:t>Kappes</a:t>
            </a:r>
            <a:r>
              <a:rPr lang="en-GB" sz="1600" dirty="0" smtClean="0"/>
              <a:t> et al., 2013)</a:t>
            </a:r>
          </a:p>
          <a:p>
            <a:pPr marL="0" indent="0">
              <a:buNone/>
            </a:pPr>
            <a:endParaRPr lang="en-GB" sz="2000" dirty="0" smtClean="0"/>
          </a:p>
          <a:p>
            <a:pPr marL="0" indent="0">
              <a:buNone/>
            </a:pPr>
            <a:r>
              <a:rPr lang="en-GB" sz="2000" dirty="0" smtClean="0"/>
              <a:t>Theory is “done”</a:t>
            </a:r>
          </a:p>
          <a:p>
            <a:r>
              <a:rPr lang="en-GB" sz="1600" dirty="0" smtClean="0"/>
              <a:t>Precise characterization of language (set of energy functions) that yield tight LOCAL relaxations</a:t>
            </a:r>
            <a:br>
              <a:rPr lang="en-GB" sz="1600" dirty="0" smtClean="0"/>
            </a:br>
            <a:r>
              <a:rPr lang="en-GB" sz="1600" dirty="0" smtClean="0"/>
              <a:t>(</a:t>
            </a:r>
            <a:r>
              <a:rPr lang="en-GB" sz="1600" dirty="0" err="1" smtClean="0"/>
              <a:t>Thapper</a:t>
            </a:r>
            <a:r>
              <a:rPr lang="en-GB" sz="1600" dirty="0" smtClean="0"/>
              <a:t> and </a:t>
            </a:r>
            <a:r>
              <a:rPr lang="en-GB" sz="1600" dirty="0" err="1" smtClean="0"/>
              <a:t>Živný</a:t>
            </a:r>
            <a:r>
              <a:rPr lang="en-GB" sz="1600" dirty="0" smtClean="0"/>
              <a:t>, 2012), (Kolmogorov et al., 2013), </a:t>
            </a:r>
            <a:r>
              <a:rPr lang="en-GB" sz="1600" dirty="0"/>
              <a:t>(</a:t>
            </a:r>
            <a:r>
              <a:rPr lang="en-GB" sz="1600" dirty="0" err="1"/>
              <a:t>Thapper</a:t>
            </a:r>
            <a:r>
              <a:rPr lang="en-GB" sz="1600" dirty="0"/>
              <a:t> and </a:t>
            </a:r>
            <a:r>
              <a:rPr lang="en-GB" sz="1600" dirty="0" err="1"/>
              <a:t>Živný</a:t>
            </a:r>
            <a:r>
              <a:rPr lang="en-GB" sz="1600" dirty="0"/>
              <a:t>, </a:t>
            </a:r>
            <a:r>
              <a:rPr lang="en-GB" sz="1600" dirty="0" smtClean="0"/>
              <a:t>2013)</a:t>
            </a:r>
          </a:p>
          <a:p>
            <a:r>
              <a:rPr lang="en-GB" sz="1600" dirty="0" smtClean="0"/>
              <a:t>Solving the LOCAL relaxation is as hard as solving an arbitrary linear program</a:t>
            </a:r>
            <a:br>
              <a:rPr lang="en-GB" sz="1600" dirty="0" smtClean="0"/>
            </a:br>
            <a:r>
              <a:rPr lang="en-GB" sz="1600" dirty="0" smtClean="0"/>
              <a:t>(</a:t>
            </a:r>
            <a:r>
              <a:rPr lang="en-GB" sz="1600" dirty="0" err="1" smtClean="0"/>
              <a:t>Průša</a:t>
            </a:r>
            <a:r>
              <a:rPr lang="en-GB" sz="1600" dirty="0" smtClean="0"/>
              <a:t> and Werner, 2013)</a:t>
            </a:r>
            <a:endParaRPr lang="en-GB" sz="1600" dirty="0"/>
          </a:p>
          <a:p>
            <a:endParaRPr lang="en-GB" sz="1800" dirty="0"/>
          </a:p>
          <a:p>
            <a:pPr marL="0" indent="0">
              <a:buNone/>
            </a:pPr>
            <a:r>
              <a:rPr lang="en-GB" sz="2000" dirty="0" smtClean="0"/>
              <a:t>Robust implementations are now available</a:t>
            </a:r>
          </a:p>
          <a:p>
            <a:r>
              <a:rPr lang="en-GB" sz="1600" dirty="0" smtClean="0"/>
              <a:t>Generalized TRW-S (</a:t>
            </a:r>
            <a:r>
              <a:rPr lang="en-GB" sz="1600" dirty="0" err="1" smtClean="0"/>
              <a:t>Schoenemann</a:t>
            </a:r>
            <a:r>
              <a:rPr lang="en-GB" sz="1600" dirty="0" smtClean="0"/>
              <a:t> and Kolmogorov, 2014)</a:t>
            </a:r>
          </a:p>
          <a:p>
            <a:r>
              <a:rPr lang="en-GB" sz="1600" dirty="0" smtClean="0"/>
              <a:t>AD3 (Martins, 2012)</a:t>
            </a:r>
          </a:p>
          <a:p>
            <a:r>
              <a:rPr lang="en-GB" sz="1600" dirty="0" err="1" smtClean="0"/>
              <a:t>OpenGM</a:t>
            </a:r>
            <a:r>
              <a:rPr lang="en-GB" sz="1600" dirty="0" smtClean="0"/>
              <a:t>, OpenGM2 (Andres, </a:t>
            </a:r>
            <a:r>
              <a:rPr lang="en-GB" sz="1600" dirty="0" err="1" smtClean="0"/>
              <a:t>Beier</a:t>
            </a:r>
            <a:r>
              <a:rPr lang="en-GB" sz="1600" dirty="0" smtClean="0"/>
              <a:t>, </a:t>
            </a:r>
            <a:r>
              <a:rPr lang="en-GB" sz="1600" dirty="0" err="1" smtClean="0"/>
              <a:t>Kappes</a:t>
            </a:r>
            <a:r>
              <a:rPr lang="en-GB" sz="1600" dirty="0" smtClean="0"/>
              <a:t>, 2012)</a:t>
            </a:r>
          </a:p>
          <a:p>
            <a:r>
              <a:rPr lang="en-GB" sz="1600" dirty="0" smtClean="0"/>
              <a:t>Improved primal solution recovery (Savchynskyy and Schmidt, 2014)</a:t>
            </a:r>
          </a:p>
        </p:txBody>
      </p:sp>
    </p:spTree>
    <p:extLst>
      <p:ext uri="{BB962C8B-B14F-4D97-AF65-F5344CB8AC3E}">
        <p14:creationId xmlns:p14="http://schemas.microsoft.com/office/powerpoint/2010/main" val="8366707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Structured SVM</a:t>
            </a:r>
            <a:endParaRPr lang="en-GB" dirty="0"/>
          </a:p>
        </p:txBody>
      </p:sp>
      <p:sp>
        <p:nvSpPr>
          <p:cNvPr id="3" name="Text Placeholder 2"/>
          <p:cNvSpPr>
            <a:spLocks noGrp="1"/>
          </p:cNvSpPr>
          <p:nvPr>
            <p:ph type="body" sz="quarter" idx="10"/>
          </p:nvPr>
        </p:nvSpPr>
        <p:spPr>
          <a:xfrm>
            <a:off x="389436" y="1085849"/>
            <a:ext cx="8363938" cy="2197525"/>
          </a:xfrm>
        </p:spPr>
        <p:txBody>
          <a:bodyPr/>
          <a:lstStyle/>
          <a:p>
            <a:pPr marL="0" indent="0">
              <a:buNone/>
            </a:pPr>
            <a:r>
              <a:rPr lang="en-GB" sz="2000" dirty="0" smtClean="0"/>
              <a:t>Used to be a painful part of learning, but now</a:t>
            </a:r>
          </a:p>
          <a:p>
            <a:r>
              <a:rPr lang="en-GB" sz="1600" b="1" dirty="0" smtClean="0"/>
              <a:t>Frank-Wolfe based optimization for Structural SVMs</a:t>
            </a:r>
            <a:r>
              <a:rPr lang="en-GB" sz="1600" dirty="0" smtClean="0"/>
              <a:t> (Lacoste-Julien, </a:t>
            </a:r>
            <a:r>
              <a:rPr lang="en-GB" sz="1600" dirty="0" err="1" smtClean="0"/>
              <a:t>Jaggi</a:t>
            </a:r>
            <a:r>
              <a:rPr lang="en-GB" sz="1600" dirty="0" smtClean="0"/>
              <a:t>, et al., 2013)</a:t>
            </a:r>
            <a:br>
              <a:rPr lang="en-GB" sz="1600" dirty="0" smtClean="0"/>
            </a:br>
            <a:r>
              <a:rPr lang="en-GB" sz="1600" dirty="0" smtClean="0"/>
              <a:t>Best of all worlds:</a:t>
            </a:r>
            <a:br>
              <a:rPr lang="en-GB" sz="1600" dirty="0" smtClean="0"/>
            </a:br>
            <a:r>
              <a:rPr lang="en-GB" sz="1600" dirty="0" smtClean="0"/>
              <a:t>iteration complexity of primal stochastic </a:t>
            </a:r>
            <a:r>
              <a:rPr lang="en-GB" sz="1600" dirty="0" err="1" smtClean="0"/>
              <a:t>subgradient</a:t>
            </a:r>
            <a:r>
              <a:rPr lang="en-GB" sz="1600" dirty="0" smtClean="0"/>
              <a:t> method</a:t>
            </a:r>
            <a:r>
              <a:rPr lang="en-GB" sz="1600" dirty="0"/>
              <a:t/>
            </a:r>
            <a:br>
              <a:rPr lang="en-GB" sz="1600" dirty="0"/>
            </a:br>
            <a:r>
              <a:rPr lang="en-GB" sz="1600" dirty="0" smtClean="0"/>
              <a:t>explicit duality gap stopping criterion</a:t>
            </a:r>
            <a:br>
              <a:rPr lang="en-GB" sz="1600" dirty="0" smtClean="0"/>
            </a:br>
            <a:r>
              <a:rPr lang="en-GB" sz="1600" dirty="0" smtClean="0"/>
              <a:t>simpler to implement than cutting plane approaches</a:t>
            </a:r>
          </a:p>
          <a:p>
            <a:r>
              <a:rPr lang="en-GB" sz="1600" dirty="0" smtClean="0"/>
              <a:t>More efficient stochastic </a:t>
            </a:r>
            <a:r>
              <a:rPr lang="en-GB" sz="1600" dirty="0" err="1" smtClean="0"/>
              <a:t>subgradient</a:t>
            </a:r>
            <a:r>
              <a:rPr lang="en-GB" sz="1600" dirty="0" smtClean="0"/>
              <a:t> methods</a:t>
            </a:r>
            <a:br>
              <a:rPr lang="en-GB" sz="1600" dirty="0" smtClean="0"/>
            </a:br>
            <a:r>
              <a:rPr lang="en-GB" sz="1600" dirty="0" smtClean="0"/>
              <a:t>(Lacoste-Julien et al., 2012), (Shamir and Zhang, 2013)</a:t>
            </a:r>
          </a:p>
          <a:p>
            <a:r>
              <a:rPr lang="en-GB" sz="1600" dirty="0" smtClean="0"/>
              <a:t>Even more efficiency using caching of oracle calls (Shah et al., 2014)</a:t>
            </a:r>
            <a:endParaRPr lang="en-GB" sz="400" dirty="0" smtClean="0"/>
          </a:p>
        </p:txBody>
      </p:sp>
      <p:pic>
        <p:nvPicPr>
          <p:cNvPr id="4" name="Picture 3"/>
          <p:cNvPicPr>
            <a:picLocks noChangeAspect="1"/>
          </p:cNvPicPr>
          <p:nvPr/>
        </p:nvPicPr>
        <p:blipFill rotWithShape="1">
          <a:blip r:embed="rId2"/>
          <a:srcRect l="16354" t="15500" r="73229" b="55166"/>
          <a:stretch/>
        </p:blipFill>
        <p:spPr>
          <a:xfrm>
            <a:off x="6772174" y="2184611"/>
            <a:ext cx="1981200" cy="1743456"/>
          </a:xfrm>
          <a:prstGeom prst="rect">
            <a:avLst/>
          </a:prstGeom>
        </p:spPr>
      </p:pic>
    </p:spTree>
    <p:extLst>
      <p:ext uri="{BB962C8B-B14F-4D97-AF65-F5344CB8AC3E}">
        <p14:creationId xmlns:p14="http://schemas.microsoft.com/office/powerpoint/2010/main" val="42906002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p>
            <a:r>
              <a:rPr lang="en-GB" dirty="0" smtClean="0"/>
              <a:t>Simultaneous optimization</a:t>
            </a:r>
            <a:endParaRPr lang="en-GB" dirty="0"/>
          </a:p>
        </p:txBody>
      </p:sp>
      <p:sp>
        <p:nvSpPr>
          <p:cNvPr id="3" name="Text Placeholder 2"/>
          <p:cNvSpPr>
            <a:spLocks noGrp="1"/>
          </p:cNvSpPr>
          <p:nvPr>
            <p:ph type="body" sz="quarter" idx="10"/>
          </p:nvPr>
        </p:nvSpPr>
        <p:spPr>
          <a:xfrm>
            <a:off x="389436" y="2905124"/>
            <a:ext cx="8363938" cy="1378839"/>
          </a:xfrm>
        </p:spPr>
        <p:txBody>
          <a:bodyPr/>
          <a:lstStyle/>
          <a:p>
            <a:pPr marL="0" indent="0">
              <a:buNone/>
            </a:pPr>
            <a:r>
              <a:rPr lang="en-GB" sz="2000" dirty="0" smtClean="0"/>
              <a:t>Classic: separation of estimation problem from the inference problem.</a:t>
            </a:r>
          </a:p>
          <a:p>
            <a:pPr marL="0" indent="0">
              <a:buNone/>
            </a:pPr>
            <a:r>
              <a:rPr lang="en-GB" sz="2000" dirty="0" smtClean="0"/>
              <a:t>Now: removing this separation</a:t>
            </a:r>
          </a:p>
          <a:p>
            <a:r>
              <a:rPr lang="en-GB" sz="1600" dirty="0" smtClean="0"/>
              <a:t>Single joint optimization problem over inference messages and learning parameters</a:t>
            </a:r>
            <a:br>
              <a:rPr lang="en-GB" sz="1600" dirty="0" smtClean="0"/>
            </a:br>
            <a:r>
              <a:rPr lang="en-GB" sz="1600" dirty="0" smtClean="0"/>
              <a:t>(</a:t>
            </a:r>
            <a:r>
              <a:rPr lang="en-GB" sz="1600" dirty="0" err="1" smtClean="0"/>
              <a:t>Meshi</a:t>
            </a:r>
            <a:r>
              <a:rPr lang="en-GB" sz="1600" dirty="0" smtClean="0"/>
              <a:t> et al., 2010), (</a:t>
            </a:r>
            <a:r>
              <a:rPr lang="en-GB" sz="1600" dirty="0" err="1" smtClean="0"/>
              <a:t>Hazan</a:t>
            </a:r>
            <a:r>
              <a:rPr lang="en-GB" sz="1600" dirty="0" smtClean="0"/>
              <a:t> and Urtasun, 2010)</a:t>
            </a:r>
          </a:p>
          <a:p>
            <a:r>
              <a:rPr lang="en-GB" sz="1600" dirty="0" smtClean="0"/>
              <a:t>Also enables non-linearly </a:t>
            </a:r>
            <a:r>
              <a:rPr lang="en-GB" sz="1600" dirty="0" err="1" smtClean="0"/>
              <a:t>parametrized</a:t>
            </a:r>
            <a:r>
              <a:rPr lang="en-GB" sz="1600" dirty="0" smtClean="0"/>
              <a:t> potentials (Domke, 2014)</a:t>
            </a:r>
            <a:endParaRPr lang="en-GB" sz="400" dirty="0" smtClean="0"/>
          </a:p>
        </p:txBody>
      </p:sp>
      <p:sp>
        <p:nvSpPr>
          <p:cNvPr id="4" name="TextBox 3"/>
          <p:cNvSpPr txBox="1"/>
          <p:nvPr/>
        </p:nvSpPr>
        <p:spPr>
          <a:xfrm>
            <a:off x="1762125" y="1400175"/>
            <a:ext cx="1743075" cy="738664"/>
          </a:xfrm>
          <a:prstGeom prst="rect">
            <a:avLst/>
          </a:prstGeom>
          <a:noFill/>
          <a:ln w="38100">
            <a:solidFill>
              <a:schemeClr val="tx2">
                <a:lumMod val="75000"/>
                <a:lumOff val="25000"/>
              </a:schemeClr>
            </a:solidFill>
          </a:ln>
        </p:spPr>
        <p:txBody>
          <a:bodyPr wrap="square" lIns="0" tIns="0" rIns="0" bIns="0" rtlCol="0">
            <a:spAutoFit/>
          </a:bodyPr>
          <a:lstStyle/>
          <a:p>
            <a:pPr algn="ctr"/>
            <a:r>
              <a:rPr lang="en-GB" sz="2400" dirty="0" smtClean="0">
                <a:gradFill>
                  <a:gsLst>
                    <a:gs pos="2917">
                      <a:schemeClr val="tx1"/>
                    </a:gs>
                    <a:gs pos="30000">
                      <a:schemeClr val="tx1"/>
                    </a:gs>
                  </a:gsLst>
                  <a:lin ang="5400000" scaled="0"/>
                </a:gradFill>
              </a:rPr>
              <a:t>Structured SVM</a:t>
            </a:r>
          </a:p>
        </p:txBody>
      </p:sp>
      <p:sp>
        <p:nvSpPr>
          <p:cNvPr id="5" name="TextBox 4"/>
          <p:cNvSpPr txBox="1"/>
          <p:nvPr/>
        </p:nvSpPr>
        <p:spPr>
          <a:xfrm>
            <a:off x="5486400" y="1400175"/>
            <a:ext cx="2305050" cy="738664"/>
          </a:xfrm>
          <a:prstGeom prst="rect">
            <a:avLst/>
          </a:prstGeom>
          <a:noFill/>
          <a:ln w="38100">
            <a:solidFill>
              <a:schemeClr val="tx2">
                <a:lumMod val="75000"/>
                <a:lumOff val="25000"/>
              </a:schemeClr>
            </a:solidFill>
          </a:ln>
        </p:spPr>
        <p:txBody>
          <a:bodyPr wrap="square" lIns="0" tIns="0" rIns="0" bIns="0" rtlCol="0">
            <a:spAutoFit/>
          </a:bodyPr>
          <a:lstStyle/>
          <a:p>
            <a:pPr algn="ctr"/>
            <a:r>
              <a:rPr lang="en-GB" sz="2400" dirty="0" smtClean="0">
                <a:gradFill>
                  <a:gsLst>
                    <a:gs pos="2917">
                      <a:schemeClr val="tx1"/>
                    </a:gs>
                    <a:gs pos="30000">
                      <a:schemeClr val="tx1"/>
                    </a:gs>
                  </a:gsLst>
                  <a:lin ang="5400000" scaled="0"/>
                </a:gradFill>
              </a:rPr>
              <a:t>Energy</a:t>
            </a:r>
          </a:p>
          <a:p>
            <a:pPr algn="ctr"/>
            <a:r>
              <a:rPr lang="en-GB" sz="2400" dirty="0" smtClean="0">
                <a:gradFill>
                  <a:gsLst>
                    <a:gs pos="2917">
                      <a:schemeClr val="tx1"/>
                    </a:gs>
                    <a:gs pos="30000">
                      <a:schemeClr val="tx1"/>
                    </a:gs>
                  </a:gsLst>
                  <a:lin ang="5400000" scaled="0"/>
                </a:gradFill>
              </a:rPr>
              <a:t>minimization</a:t>
            </a:r>
          </a:p>
        </p:txBody>
      </p:sp>
      <p:cxnSp>
        <p:nvCxnSpPr>
          <p:cNvPr id="7" name="Straight Arrow Connector 6"/>
          <p:cNvCxnSpPr>
            <a:stCxn id="4" idx="3"/>
            <a:endCxn id="5" idx="1"/>
          </p:cNvCxnSpPr>
          <p:nvPr/>
        </p:nvCxnSpPr>
        <p:spPr>
          <a:xfrm>
            <a:off x="3505200" y="1769507"/>
            <a:ext cx="1981200" cy="0"/>
          </a:xfrm>
          <a:prstGeom prst="straightConnector1">
            <a:avLst/>
          </a:prstGeom>
          <a:ln w="3492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76650" y="1200150"/>
            <a:ext cx="1666875" cy="430887"/>
          </a:xfrm>
          <a:prstGeom prst="rect">
            <a:avLst/>
          </a:prstGeom>
          <a:noFill/>
        </p:spPr>
        <p:txBody>
          <a:bodyPr wrap="square" lIns="0" tIns="0" rIns="0" bIns="0" rtlCol="0">
            <a:spAutoFit/>
          </a:bodyPr>
          <a:lstStyle/>
          <a:p>
            <a:pPr algn="ctr"/>
            <a:r>
              <a:rPr lang="en-GB" dirty="0" smtClean="0">
                <a:gradFill>
                  <a:gsLst>
                    <a:gs pos="2917">
                      <a:schemeClr val="tx1"/>
                    </a:gs>
                    <a:gs pos="30000">
                      <a:schemeClr val="tx1"/>
                    </a:gs>
                  </a:gsLst>
                  <a:lin ang="5400000" scaled="0"/>
                </a:gradFill>
              </a:rPr>
              <a:t>Loss-augmented inference problem</a:t>
            </a:r>
          </a:p>
        </p:txBody>
      </p:sp>
      <p:sp>
        <p:nvSpPr>
          <p:cNvPr id="10" name="Rectangle 9"/>
          <p:cNvSpPr/>
          <p:nvPr/>
        </p:nvSpPr>
        <p:spPr bwMode="auto">
          <a:xfrm>
            <a:off x="1409700" y="1200150"/>
            <a:ext cx="6600825" cy="1171575"/>
          </a:xfrm>
          <a:prstGeom prst="rect">
            <a:avLst/>
          </a:prstGeom>
          <a:noFill/>
          <a:ln w="38100">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46398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Multiple/diverse predictions</a:t>
            </a:r>
            <a:endParaRPr lang="en-GB" dirty="0"/>
          </a:p>
        </p:txBody>
      </p:sp>
      <p:sp>
        <p:nvSpPr>
          <p:cNvPr id="3" name="Text Placeholder 2"/>
          <p:cNvSpPr>
            <a:spLocks noGrp="1"/>
          </p:cNvSpPr>
          <p:nvPr>
            <p:ph type="body" sz="quarter" idx="10"/>
          </p:nvPr>
        </p:nvSpPr>
        <p:spPr>
          <a:xfrm>
            <a:off x="389436" y="3105149"/>
            <a:ext cx="8363938" cy="1360372"/>
          </a:xfrm>
        </p:spPr>
        <p:txBody>
          <a:bodyPr/>
          <a:lstStyle/>
          <a:p>
            <a:pPr marL="0" indent="0">
              <a:buNone/>
            </a:pPr>
            <a:r>
              <a:rPr lang="en-GB" sz="2000" dirty="0" smtClean="0"/>
              <a:t>More than one prediction</a:t>
            </a:r>
          </a:p>
          <a:p>
            <a:r>
              <a:rPr lang="en-GB" sz="1600" dirty="0" smtClean="0"/>
              <a:t>k-best MAP (</a:t>
            </a:r>
            <a:r>
              <a:rPr lang="en-GB" sz="1600" dirty="0" err="1" smtClean="0"/>
              <a:t>Fromer</a:t>
            </a:r>
            <a:r>
              <a:rPr lang="en-GB" sz="1600" dirty="0" smtClean="0"/>
              <a:t> and Globerson, 2009), outstanding student paper award</a:t>
            </a:r>
          </a:p>
          <a:p>
            <a:r>
              <a:rPr lang="en-GB" sz="1600" dirty="0" smtClean="0"/>
              <a:t>Greedy diversity (</a:t>
            </a:r>
            <a:r>
              <a:rPr lang="en-GB" sz="1600" dirty="0" err="1" smtClean="0"/>
              <a:t>Batra</a:t>
            </a:r>
            <a:r>
              <a:rPr lang="en-GB" sz="1600" dirty="0" smtClean="0"/>
              <a:t> et al., 2012), explicitly demanding </a:t>
            </a:r>
            <a:r>
              <a:rPr lang="en-GB" sz="1600" dirty="0" smtClean="0"/>
              <a:t>diversity</a:t>
            </a:r>
          </a:p>
          <a:p>
            <a:r>
              <a:rPr lang="en-GB" sz="1600" dirty="0" smtClean="0"/>
              <a:t>Probable modes </a:t>
            </a:r>
            <a:r>
              <a:rPr lang="en-GB" sz="1600" smtClean="0"/>
              <a:t>(Chen et al., 2013)</a:t>
            </a:r>
            <a:endParaRPr lang="en-GB" sz="1600" dirty="0" smtClean="0"/>
          </a:p>
          <a:p>
            <a:r>
              <a:rPr lang="en-GB" sz="1600" dirty="0" smtClean="0"/>
              <a:t>Structured prediction with multiple outputs (Guzman-Rivera et al., 2012)</a:t>
            </a:r>
            <a:endParaRPr lang="en-GB" sz="400" dirty="0"/>
          </a:p>
        </p:txBody>
      </p:sp>
      <p:sp>
        <p:nvSpPr>
          <p:cNvPr id="4" name="Freeform 3"/>
          <p:cNvSpPr/>
          <p:nvPr/>
        </p:nvSpPr>
        <p:spPr bwMode="auto">
          <a:xfrm>
            <a:off x="866775" y="1388990"/>
            <a:ext cx="7600950" cy="1258960"/>
          </a:xfrm>
          <a:custGeom>
            <a:avLst/>
            <a:gdLst>
              <a:gd name="connsiteX0" fmla="*/ 0 w 7600950"/>
              <a:gd name="connsiteY0" fmla="*/ 1258960 h 1258960"/>
              <a:gd name="connsiteX1" fmla="*/ 1524000 w 7600950"/>
              <a:gd name="connsiteY1" fmla="*/ 1660 h 1258960"/>
              <a:gd name="connsiteX2" fmla="*/ 2238375 w 7600950"/>
              <a:gd name="connsiteY2" fmla="*/ 982735 h 1258960"/>
              <a:gd name="connsiteX3" fmla="*/ 3648075 w 7600950"/>
              <a:gd name="connsiteY3" fmla="*/ 611260 h 1258960"/>
              <a:gd name="connsiteX4" fmla="*/ 5562600 w 7600950"/>
              <a:gd name="connsiteY4" fmla="*/ 782710 h 1258960"/>
              <a:gd name="connsiteX5" fmla="*/ 6924675 w 7600950"/>
              <a:gd name="connsiteY5" fmla="*/ 1097035 h 1258960"/>
              <a:gd name="connsiteX6" fmla="*/ 7600950 w 7600950"/>
              <a:gd name="connsiteY6" fmla="*/ 1163710 h 1258960"/>
              <a:gd name="connsiteX7" fmla="*/ 7600950 w 7600950"/>
              <a:gd name="connsiteY7" fmla="*/ 1163710 h 12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0950" h="1258960">
                <a:moveTo>
                  <a:pt x="0" y="1258960"/>
                </a:moveTo>
                <a:cubicBezTo>
                  <a:pt x="575469" y="653328"/>
                  <a:pt x="1150938" y="47697"/>
                  <a:pt x="1524000" y="1660"/>
                </a:cubicBezTo>
                <a:cubicBezTo>
                  <a:pt x="1897063" y="-44378"/>
                  <a:pt x="1884363" y="881135"/>
                  <a:pt x="2238375" y="982735"/>
                </a:cubicBezTo>
                <a:cubicBezTo>
                  <a:pt x="2592388" y="1084335"/>
                  <a:pt x="3094038" y="644597"/>
                  <a:pt x="3648075" y="611260"/>
                </a:cubicBezTo>
                <a:cubicBezTo>
                  <a:pt x="4202112" y="577923"/>
                  <a:pt x="5016500" y="701748"/>
                  <a:pt x="5562600" y="782710"/>
                </a:cubicBezTo>
                <a:cubicBezTo>
                  <a:pt x="6108700" y="863672"/>
                  <a:pt x="6584950" y="1033535"/>
                  <a:pt x="6924675" y="1097035"/>
                </a:cubicBezTo>
                <a:cubicBezTo>
                  <a:pt x="7264400" y="1160535"/>
                  <a:pt x="7600950" y="1163710"/>
                  <a:pt x="7600950" y="1163710"/>
                </a:cubicBezTo>
                <a:lnTo>
                  <a:pt x="7600950" y="1163710"/>
                </a:lnTo>
              </a:path>
            </a:pathLst>
          </a:custGeom>
          <a:noFill/>
          <a:ln w="34925">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 name="Oval 4"/>
          <p:cNvSpPr/>
          <p:nvPr/>
        </p:nvSpPr>
        <p:spPr bwMode="auto">
          <a:xfrm>
            <a:off x="2332536" y="1317552"/>
            <a:ext cx="142875" cy="1428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4667250" y="1931655"/>
            <a:ext cx="142875" cy="1428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2475411" y="1351922"/>
            <a:ext cx="142875" cy="1428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8637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p>
            <a:r>
              <a:rPr lang="en-GB" dirty="0" smtClean="0"/>
              <a:t>Stacking, Auto-context, Cascades</a:t>
            </a:r>
            <a:endParaRPr lang="en-GB" dirty="0"/>
          </a:p>
        </p:txBody>
      </p:sp>
      <p:sp>
        <p:nvSpPr>
          <p:cNvPr id="3" name="Text Placeholder 2"/>
          <p:cNvSpPr>
            <a:spLocks noGrp="1"/>
          </p:cNvSpPr>
          <p:nvPr>
            <p:ph type="body" sz="quarter" idx="10"/>
          </p:nvPr>
        </p:nvSpPr>
        <p:spPr>
          <a:xfrm>
            <a:off x="389436" y="1250244"/>
            <a:ext cx="8363938" cy="2172903"/>
          </a:xfrm>
        </p:spPr>
        <p:txBody>
          <a:bodyPr/>
          <a:lstStyle/>
          <a:p>
            <a:pPr marL="0" indent="0">
              <a:buNone/>
            </a:pPr>
            <a:r>
              <a:rPr lang="en-GB" sz="2000" dirty="0" smtClean="0"/>
              <a:t>Learning model with prediction as input</a:t>
            </a:r>
          </a:p>
          <a:p>
            <a:r>
              <a:rPr lang="en-GB" sz="2000" dirty="0" smtClean="0"/>
              <a:t>Auto-context (Tu, 2008), (Tu and Bai, 2010)</a:t>
            </a:r>
          </a:p>
          <a:p>
            <a:r>
              <a:rPr lang="en-GB" sz="2000" dirty="0" smtClean="0"/>
              <a:t>Regression tree field cascades (Schmidt et al., 2013)</a:t>
            </a:r>
          </a:p>
          <a:p>
            <a:endParaRPr lang="en-GB" sz="2000" dirty="0"/>
          </a:p>
          <a:p>
            <a:pPr marL="0" indent="0">
              <a:buNone/>
            </a:pPr>
            <a:r>
              <a:rPr lang="en-GB" sz="2000" dirty="0" smtClean="0"/>
              <a:t>Counter </a:t>
            </a:r>
            <a:r>
              <a:rPr lang="en-GB" sz="2000" dirty="0" err="1" smtClean="0"/>
              <a:t>overfitting</a:t>
            </a:r>
            <a:r>
              <a:rPr lang="en-GB" sz="2000" dirty="0" smtClean="0"/>
              <a:t> using stacking</a:t>
            </a:r>
          </a:p>
          <a:p>
            <a:r>
              <a:rPr lang="en-GB" sz="2000" dirty="0"/>
              <a:t>Stacking (</a:t>
            </a:r>
            <a:r>
              <a:rPr lang="en-GB" sz="2000" dirty="0" err="1"/>
              <a:t>Wolpert</a:t>
            </a:r>
            <a:r>
              <a:rPr lang="en-GB" sz="2000" dirty="0"/>
              <a:t>, 1992), (Munoz et al., 2010)</a:t>
            </a:r>
          </a:p>
          <a:p>
            <a:endParaRPr lang="en-GB"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299" y="1257447"/>
            <a:ext cx="2927304" cy="1278256"/>
          </a:xfrm>
          <a:prstGeom prst="rect">
            <a:avLst/>
          </a:prstGeom>
        </p:spPr>
      </p:pic>
    </p:spTree>
    <p:extLst>
      <p:ext uri="{BB962C8B-B14F-4D97-AF65-F5344CB8AC3E}">
        <p14:creationId xmlns:p14="http://schemas.microsoft.com/office/powerpoint/2010/main" val="25670991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457273D2D2014C80CEEE59DE0D321F" ma:contentTypeVersion="1" ma:contentTypeDescription="Create a new document." ma:contentTypeScope="" ma:versionID="a3fd0fc34d7110ce54d3d5b6d3964d3f">
  <xsd:schema xmlns:xsd="http://www.w3.org/2001/XMLSchema" xmlns:xs="http://www.w3.org/2001/XMLSchema" xmlns:p="http://schemas.microsoft.com/office/2006/metadata/properties" xmlns:ns1="http://schemas.microsoft.com/sharepoint/v3" targetNamespace="http://schemas.microsoft.com/office/2006/metadata/properties" ma:root="true" ma:fieldsID="157584e0a88b2691583d95c1f35819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739508E8-7843-41DB-A44A-8ECA4765E9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11217</TotalTime>
  <Words>944</Words>
  <Application>Microsoft Office PowerPoint</Application>
  <PresentationFormat>On-screen Show (16:9)</PresentationFormat>
  <Paragraphs>118</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Consolas</vt:lpstr>
      <vt:lpstr>Segoe UI</vt:lpstr>
      <vt:lpstr>Segoe UI Light</vt:lpstr>
      <vt:lpstr>Wingdings</vt:lpstr>
      <vt:lpstr>Metro Template-Template Blue</vt:lpstr>
      <vt:lpstr>GMCV 2014 International Workshop on Graphical Models in Computer Vision</vt:lpstr>
      <vt:lpstr>Graphical Models in Computer Vision</vt:lpstr>
      <vt:lpstr>Thanks</vt:lpstr>
      <vt:lpstr>PowerPoint Presentation</vt:lpstr>
      <vt:lpstr>Linear Programming based Inference</vt:lpstr>
      <vt:lpstr>Structured SVM</vt:lpstr>
      <vt:lpstr>Simultaneous optimization</vt:lpstr>
      <vt:lpstr>Multiple/diverse predictions</vt:lpstr>
      <vt:lpstr>Stacking, Auto-context, Cascades</vt:lpstr>
      <vt:lpstr>Perturb-and-MAP</vt:lpstr>
      <vt:lpstr>Joint Inference and Learning</vt:lpstr>
      <vt:lpstr>Sequential Prediction</vt:lpstr>
      <vt:lpstr>Advanced Structured Prediction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Name&gt;</dc:subject>
  <dc:creator>Sebastian Nowozin</dc:creator>
  <cp:keywords>&lt;Any Related Keywords&gt;</cp:keywords>
  <dc:description>Template: _x000d_
Formatting: _x000d_
Event Date: _x000d_
Event Location: _x000d_
Audience Type:</dc:description>
  <cp:lastModifiedBy>Sebastian Nowozin</cp:lastModifiedBy>
  <cp:revision>495</cp:revision>
  <cp:lastPrinted>2014-09-02T13:42:29Z</cp:lastPrinted>
  <dcterms:created xsi:type="dcterms:W3CDTF">2012-01-20T23:26:09Z</dcterms:created>
  <dcterms:modified xsi:type="dcterms:W3CDTF">2014-09-04T14:19:00Z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0x010100CE457273D2D2014C80CEEE59DE0D321F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